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drawings/drawing2.xml" ContentType="application/vnd.openxmlformats-officedocument.drawingml.chartshapes+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7"/>
  </p:notesMasterIdLst>
  <p:sldIdLst>
    <p:sldId id="262" r:id="rId5"/>
    <p:sldId id="1208" r:id="rId6"/>
    <p:sldId id="1217" r:id="rId7"/>
    <p:sldId id="1226" r:id="rId8"/>
    <p:sldId id="1227" r:id="rId9"/>
    <p:sldId id="1207" r:id="rId10"/>
    <p:sldId id="1231" r:id="rId11"/>
    <p:sldId id="1228" r:id="rId12"/>
    <p:sldId id="1233" r:id="rId13"/>
    <p:sldId id="1245" r:id="rId14"/>
    <p:sldId id="1246" r:id="rId15"/>
    <p:sldId id="1236" r:id="rId16"/>
    <p:sldId id="1238" r:id="rId17"/>
    <p:sldId id="1244" r:id="rId18"/>
    <p:sldId id="1229" r:id="rId19"/>
    <p:sldId id="1240" r:id="rId20"/>
    <p:sldId id="1241" r:id="rId21"/>
    <p:sldId id="1242" r:id="rId22"/>
    <p:sldId id="1243" r:id="rId23"/>
    <p:sldId id="1218" r:id="rId24"/>
    <p:sldId id="1222" r:id="rId25"/>
    <p:sldId id="1224" r:id="rId26"/>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D141"/>
    <a:srgbClr val="0076A3"/>
    <a:srgbClr val="00B3BE"/>
    <a:srgbClr val="00A1B1"/>
    <a:srgbClr val="58595B"/>
    <a:srgbClr val="FDD101"/>
    <a:srgbClr val="0087BB"/>
    <a:srgbClr val="007DAB"/>
    <a:srgbClr val="0399D2"/>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850"/>
    <p:restoredTop sz="77326" autoAdjust="0"/>
  </p:normalViewPr>
  <p:slideViewPr>
    <p:cSldViewPr snapToGrid="0" snapToObjects="1">
      <p:cViewPr varScale="1">
        <p:scale>
          <a:sx n="115" d="100"/>
          <a:sy n="115" d="100"/>
        </p:scale>
        <p:origin x="786" y="108"/>
      </p:cViewPr>
      <p:guideLst/>
    </p:cSldViewPr>
  </p:slideViewPr>
  <p:outlineViewPr>
    <p:cViewPr>
      <p:scale>
        <a:sx n="33" d="100"/>
        <a:sy n="33" d="100"/>
      </p:scale>
      <p:origin x="0" y="0"/>
    </p:cViewPr>
  </p:outlineViewPr>
  <p:notesTextViewPr>
    <p:cViewPr>
      <p:scale>
        <a:sx n="3" d="2"/>
        <a:sy n="3" d="2"/>
      </p:scale>
      <p:origin x="0" y="0"/>
    </p:cViewPr>
  </p:notesTextViewPr>
  <p:notesViewPr>
    <p:cSldViewPr snapToGrid="0" snapToObjects="1">
      <p:cViewPr varScale="1">
        <p:scale>
          <a:sx n="109" d="100"/>
          <a:sy n="109" d="100"/>
        </p:scale>
        <p:origin x="4384"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Owner\Desktop\PID%20Reports\Graph%20of%20Contacts.xlsx"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C:\Users\Owner\Desktop\PID%20Reports\2021%20report.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latin typeface="Arial" panose="020B0604020202020204" pitchFamily="34" charset="0"/>
                <a:cs typeface="Arial" panose="020B0604020202020204" pitchFamily="34" charset="0"/>
              </a:rPr>
              <a:t>Weekly security contacts</a:t>
            </a:r>
          </a:p>
        </c:rich>
      </c:tx>
      <c:layout>
        <c:manualLayout>
          <c:xMode val="edge"/>
          <c:yMode val="edge"/>
          <c:x val="1.4175194304865116E-2"/>
          <c:y val="2.0099650903451546E-2"/>
        </c:manualLayout>
      </c:layout>
      <c:overlay val="0"/>
    </c:title>
    <c:autoTitleDeleted val="0"/>
    <c:plotArea>
      <c:layout>
        <c:manualLayout>
          <c:layoutTarget val="inner"/>
          <c:xMode val="edge"/>
          <c:yMode val="edge"/>
          <c:x val="6.2632536397000671E-2"/>
          <c:y val="0.16295463516047043"/>
          <c:w val="0.63921430519470102"/>
          <c:h val="0.64505900585119924"/>
        </c:manualLayout>
      </c:layout>
      <c:lineChart>
        <c:grouping val="standard"/>
        <c:varyColors val="0"/>
        <c:ser>
          <c:idx val="0"/>
          <c:order val="0"/>
          <c:tx>
            <c:strRef>
              <c:f>Monthly!$B$1</c:f>
              <c:strCache>
                <c:ptCount val="1"/>
                <c:pt idx="0">
                  <c:v>Weekly security contacts</c:v>
                </c:pt>
              </c:strCache>
            </c:strRef>
          </c:tx>
          <c:marker>
            <c:symbol val="none"/>
          </c:marker>
          <c:cat>
            <c:strRef>
              <c:f>Monthly!$A$45:$A$74</c:f>
              <c:strCache>
                <c:ptCount val="30"/>
                <c:pt idx="0">
                  <c:v>12/14-12/20/2020</c:v>
                </c:pt>
                <c:pt idx="1">
                  <c:v>12/21-12/27/2020</c:v>
                </c:pt>
                <c:pt idx="2">
                  <c:v>12/28-1/3/21</c:v>
                </c:pt>
                <c:pt idx="3">
                  <c:v>1/4 - 1/10/21</c:v>
                </c:pt>
                <c:pt idx="4">
                  <c:v>1/11 - 1/17/21</c:v>
                </c:pt>
                <c:pt idx="5">
                  <c:v>1/18 -1/24/21</c:v>
                </c:pt>
                <c:pt idx="6">
                  <c:v>1/25 - 1/31/21</c:v>
                </c:pt>
                <c:pt idx="7">
                  <c:v>2/1-2/7/21</c:v>
                </c:pt>
                <c:pt idx="8">
                  <c:v>**2/8-2/14/21 </c:v>
                </c:pt>
                <c:pt idx="9">
                  <c:v>**2/15-2/21/21  </c:v>
                </c:pt>
                <c:pt idx="10">
                  <c:v>2/22-2/28/21</c:v>
                </c:pt>
                <c:pt idx="11">
                  <c:v>3/1-3/7/21</c:v>
                </c:pt>
                <c:pt idx="12">
                  <c:v>3/8-3/14/21</c:v>
                </c:pt>
                <c:pt idx="13">
                  <c:v>3/15-3/21/21</c:v>
                </c:pt>
                <c:pt idx="14">
                  <c:v>3/22-3/28/21</c:v>
                </c:pt>
                <c:pt idx="15">
                  <c:v>3/29-4/4/21</c:v>
                </c:pt>
                <c:pt idx="16">
                  <c:v>4/5-4/11/21</c:v>
                </c:pt>
                <c:pt idx="17">
                  <c:v>4/12-4/18/21</c:v>
                </c:pt>
                <c:pt idx="18">
                  <c:v>4/19-4/25/21</c:v>
                </c:pt>
                <c:pt idx="19">
                  <c:v>4/26-5/2/21</c:v>
                </c:pt>
                <c:pt idx="20">
                  <c:v>5/3-5/9/21</c:v>
                </c:pt>
                <c:pt idx="21">
                  <c:v>5/10-5/16/21</c:v>
                </c:pt>
                <c:pt idx="22">
                  <c:v>5/17-5/23/21</c:v>
                </c:pt>
                <c:pt idx="23">
                  <c:v>5/24-5/30/21</c:v>
                </c:pt>
                <c:pt idx="24">
                  <c:v>5/31-6/6/21</c:v>
                </c:pt>
                <c:pt idx="25">
                  <c:v>6/7-6/13/21</c:v>
                </c:pt>
                <c:pt idx="26">
                  <c:v>6/14-6/20/21</c:v>
                </c:pt>
                <c:pt idx="27">
                  <c:v>6/21-6/27/21</c:v>
                </c:pt>
                <c:pt idx="28">
                  <c:v>6/28-7/4/21</c:v>
                </c:pt>
                <c:pt idx="29">
                  <c:v>7/5-7/11/21</c:v>
                </c:pt>
              </c:strCache>
            </c:strRef>
          </c:cat>
          <c:val>
            <c:numRef>
              <c:f>Monthly!$B$45:$B$74</c:f>
              <c:numCache>
                <c:formatCode>General</c:formatCode>
                <c:ptCount val="30"/>
                <c:pt idx="0">
                  <c:v>191</c:v>
                </c:pt>
                <c:pt idx="1">
                  <c:v>156</c:v>
                </c:pt>
                <c:pt idx="2">
                  <c:v>137</c:v>
                </c:pt>
                <c:pt idx="3">
                  <c:v>208</c:v>
                </c:pt>
                <c:pt idx="4">
                  <c:v>214</c:v>
                </c:pt>
                <c:pt idx="5">
                  <c:v>142</c:v>
                </c:pt>
                <c:pt idx="6">
                  <c:v>188</c:v>
                </c:pt>
                <c:pt idx="7">
                  <c:v>167</c:v>
                </c:pt>
                <c:pt idx="8">
                  <c:v>75</c:v>
                </c:pt>
                <c:pt idx="9">
                  <c:v>62</c:v>
                </c:pt>
                <c:pt idx="10">
                  <c:v>168</c:v>
                </c:pt>
                <c:pt idx="11">
                  <c:v>185</c:v>
                </c:pt>
                <c:pt idx="12">
                  <c:v>201</c:v>
                </c:pt>
                <c:pt idx="13">
                  <c:v>292</c:v>
                </c:pt>
                <c:pt idx="14">
                  <c:v>153</c:v>
                </c:pt>
                <c:pt idx="15">
                  <c:v>205</c:v>
                </c:pt>
                <c:pt idx="16">
                  <c:v>125</c:v>
                </c:pt>
                <c:pt idx="17">
                  <c:v>129</c:v>
                </c:pt>
                <c:pt idx="18">
                  <c:v>137</c:v>
                </c:pt>
                <c:pt idx="19">
                  <c:v>129</c:v>
                </c:pt>
                <c:pt idx="20">
                  <c:v>134</c:v>
                </c:pt>
                <c:pt idx="21">
                  <c:v>135</c:v>
                </c:pt>
                <c:pt idx="22">
                  <c:v>153</c:v>
                </c:pt>
                <c:pt idx="23">
                  <c:v>195</c:v>
                </c:pt>
                <c:pt idx="24">
                  <c:v>170</c:v>
                </c:pt>
                <c:pt idx="25">
                  <c:v>194</c:v>
                </c:pt>
                <c:pt idx="26">
                  <c:v>156</c:v>
                </c:pt>
                <c:pt idx="27">
                  <c:v>185</c:v>
                </c:pt>
                <c:pt idx="28">
                  <c:v>172</c:v>
                </c:pt>
                <c:pt idx="29">
                  <c:v>129</c:v>
                </c:pt>
              </c:numCache>
            </c:numRef>
          </c:val>
          <c:smooth val="0"/>
          <c:extLst>
            <c:ext xmlns:c16="http://schemas.microsoft.com/office/drawing/2014/chart" uri="{C3380CC4-5D6E-409C-BE32-E72D297353CC}">
              <c16:uniqueId val="{00000000-33F2-4315-945E-0CB70BF9E1D0}"/>
            </c:ext>
          </c:extLst>
        </c:ser>
        <c:dLbls>
          <c:showLegendKey val="0"/>
          <c:showVal val="0"/>
          <c:showCatName val="0"/>
          <c:showSerName val="0"/>
          <c:showPercent val="0"/>
          <c:showBubbleSize val="0"/>
        </c:dLbls>
        <c:smooth val="0"/>
        <c:axId val="120085504"/>
        <c:axId val="121409920"/>
      </c:lineChart>
      <c:catAx>
        <c:axId val="120085504"/>
        <c:scaling>
          <c:orientation val="minMax"/>
        </c:scaling>
        <c:delete val="0"/>
        <c:axPos val="b"/>
        <c:numFmt formatCode="General" sourceLinked="0"/>
        <c:majorTickMark val="out"/>
        <c:minorTickMark val="none"/>
        <c:tickLblPos val="nextTo"/>
        <c:crossAx val="121409920"/>
        <c:crosses val="autoZero"/>
        <c:auto val="1"/>
        <c:lblAlgn val="ctr"/>
        <c:lblOffset val="100"/>
        <c:noMultiLvlLbl val="0"/>
      </c:catAx>
      <c:valAx>
        <c:axId val="121409920"/>
        <c:scaling>
          <c:orientation val="minMax"/>
        </c:scaling>
        <c:delete val="0"/>
        <c:axPos val="l"/>
        <c:majorGridlines/>
        <c:numFmt formatCode="General" sourceLinked="1"/>
        <c:majorTickMark val="out"/>
        <c:minorTickMark val="none"/>
        <c:tickLblPos val="nextTo"/>
        <c:crossAx val="120085504"/>
        <c:crosses val="autoZero"/>
        <c:crossBetween val="between"/>
      </c:valAx>
    </c:plotArea>
    <c:plotVisOnly val="1"/>
    <c:dispBlanksAs val="gap"/>
    <c:showDLblsOverMax val="0"/>
  </c:chart>
  <c:txPr>
    <a:bodyPr/>
    <a:lstStyle/>
    <a:p>
      <a:pPr>
        <a:defRPr b="0"/>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latin typeface="Arial" panose="020B0604020202020204" pitchFamily="34" charset="0"/>
                <a:cs typeface="Arial" panose="020B0604020202020204" pitchFamily="34" charset="0"/>
              </a:rPr>
              <a:t># of Contacts per</a:t>
            </a:r>
            <a:r>
              <a:rPr lang="en-US" baseline="0" dirty="0">
                <a:latin typeface="Arial" panose="020B0604020202020204" pitchFamily="34" charset="0"/>
                <a:cs typeface="Arial" panose="020B0604020202020204" pitchFamily="34" charset="0"/>
              </a:rPr>
              <a:t> Block last 6mths   </a:t>
            </a:r>
            <a:endParaRPr lang="en-US" dirty="0">
              <a:latin typeface="Arial" panose="020B0604020202020204" pitchFamily="34" charset="0"/>
              <a:cs typeface="Arial" panose="020B0604020202020204" pitchFamily="34" charset="0"/>
            </a:endParaRPr>
          </a:p>
        </c:rich>
      </c:tx>
      <c:layout>
        <c:manualLayout>
          <c:xMode val="edge"/>
          <c:yMode val="edge"/>
          <c:x val="9.6557382760783239E-2"/>
          <c:y val="0"/>
        </c:manualLayout>
      </c:layout>
      <c:overlay val="0"/>
    </c:title>
    <c:autoTitleDeleted val="0"/>
    <c:plotArea>
      <c:layout/>
      <c:barChart>
        <c:barDir val="col"/>
        <c:grouping val="clustered"/>
        <c:varyColors val="0"/>
        <c:ser>
          <c:idx val="0"/>
          <c:order val="0"/>
          <c:tx>
            <c:strRef>
              <c:f>Sheet2!$B$1</c:f>
              <c:strCache>
                <c:ptCount val="1"/>
                <c:pt idx="0">
                  <c:v># of Contacts</c:v>
                </c:pt>
              </c:strCache>
            </c:strRef>
          </c:tx>
          <c:invertIfNegative val="0"/>
          <c:cat>
            <c:numRef>
              <c:f>Sheet2!$A$2:$A$43</c:f>
              <c:numCache>
                <c:formatCode>@</c:formatCode>
                <c:ptCount val="42"/>
                <c:pt idx="0">
                  <c:v>1800</c:v>
                </c:pt>
                <c:pt idx="1">
                  <c:v>1900</c:v>
                </c:pt>
                <c:pt idx="2">
                  <c:v>2000</c:v>
                </c:pt>
                <c:pt idx="3">
                  <c:v>2100</c:v>
                </c:pt>
                <c:pt idx="4">
                  <c:v>2200</c:v>
                </c:pt>
                <c:pt idx="5">
                  <c:v>2300</c:v>
                </c:pt>
                <c:pt idx="6">
                  <c:v>2400</c:v>
                </c:pt>
                <c:pt idx="7">
                  <c:v>2500</c:v>
                </c:pt>
                <c:pt idx="8">
                  <c:v>2600</c:v>
                </c:pt>
                <c:pt idx="9">
                  <c:v>2700</c:v>
                </c:pt>
                <c:pt idx="10">
                  <c:v>2800</c:v>
                </c:pt>
                <c:pt idx="11">
                  <c:v>2900</c:v>
                </c:pt>
                <c:pt idx="12">
                  <c:v>3000</c:v>
                </c:pt>
                <c:pt idx="13">
                  <c:v>3100</c:v>
                </c:pt>
                <c:pt idx="14">
                  <c:v>3200</c:v>
                </c:pt>
                <c:pt idx="15">
                  <c:v>3300</c:v>
                </c:pt>
                <c:pt idx="16">
                  <c:v>3400</c:v>
                </c:pt>
                <c:pt idx="17">
                  <c:v>3500</c:v>
                </c:pt>
                <c:pt idx="18">
                  <c:v>3600</c:v>
                </c:pt>
                <c:pt idx="19">
                  <c:v>3700</c:v>
                </c:pt>
                <c:pt idx="20">
                  <c:v>3800</c:v>
                </c:pt>
                <c:pt idx="21">
                  <c:v>3900</c:v>
                </c:pt>
                <c:pt idx="22">
                  <c:v>4000</c:v>
                </c:pt>
                <c:pt idx="23">
                  <c:v>4100</c:v>
                </c:pt>
                <c:pt idx="24">
                  <c:v>4200</c:v>
                </c:pt>
                <c:pt idx="25">
                  <c:v>4300</c:v>
                </c:pt>
                <c:pt idx="26">
                  <c:v>4400</c:v>
                </c:pt>
                <c:pt idx="27">
                  <c:v>4500</c:v>
                </c:pt>
                <c:pt idx="28">
                  <c:v>4600</c:v>
                </c:pt>
                <c:pt idx="29">
                  <c:v>4700</c:v>
                </c:pt>
                <c:pt idx="30">
                  <c:v>4800</c:v>
                </c:pt>
                <c:pt idx="31">
                  <c:v>4900</c:v>
                </c:pt>
                <c:pt idx="32">
                  <c:v>5000</c:v>
                </c:pt>
                <c:pt idx="33">
                  <c:v>5100</c:v>
                </c:pt>
                <c:pt idx="34">
                  <c:v>5200</c:v>
                </c:pt>
                <c:pt idx="35">
                  <c:v>5300</c:v>
                </c:pt>
                <c:pt idx="36">
                  <c:v>5400</c:v>
                </c:pt>
                <c:pt idx="37">
                  <c:v>5500</c:v>
                </c:pt>
                <c:pt idx="38">
                  <c:v>5600</c:v>
                </c:pt>
                <c:pt idx="39">
                  <c:v>5700</c:v>
                </c:pt>
                <c:pt idx="40">
                  <c:v>5800</c:v>
                </c:pt>
                <c:pt idx="41">
                  <c:v>5900</c:v>
                </c:pt>
              </c:numCache>
            </c:numRef>
          </c:cat>
          <c:val>
            <c:numRef>
              <c:f>Sheet2!$B$2:$B$43</c:f>
              <c:numCache>
                <c:formatCode>General</c:formatCode>
                <c:ptCount val="42"/>
                <c:pt idx="0">
                  <c:v>714</c:v>
                </c:pt>
                <c:pt idx="1">
                  <c:v>2</c:v>
                </c:pt>
                <c:pt idx="2">
                  <c:v>66</c:v>
                </c:pt>
                <c:pt idx="3">
                  <c:v>0</c:v>
                </c:pt>
                <c:pt idx="4">
                  <c:v>5</c:v>
                </c:pt>
                <c:pt idx="5">
                  <c:v>0</c:v>
                </c:pt>
                <c:pt idx="6">
                  <c:v>3</c:v>
                </c:pt>
                <c:pt idx="7">
                  <c:v>353</c:v>
                </c:pt>
                <c:pt idx="8">
                  <c:v>68</c:v>
                </c:pt>
                <c:pt idx="9">
                  <c:v>1</c:v>
                </c:pt>
                <c:pt idx="10">
                  <c:v>0</c:v>
                </c:pt>
                <c:pt idx="11">
                  <c:v>18</c:v>
                </c:pt>
                <c:pt idx="12">
                  <c:v>0</c:v>
                </c:pt>
                <c:pt idx="13">
                  <c:v>0</c:v>
                </c:pt>
                <c:pt idx="14">
                  <c:v>0</c:v>
                </c:pt>
                <c:pt idx="15">
                  <c:v>1</c:v>
                </c:pt>
                <c:pt idx="16">
                  <c:v>6</c:v>
                </c:pt>
                <c:pt idx="17">
                  <c:v>12</c:v>
                </c:pt>
                <c:pt idx="18">
                  <c:v>1</c:v>
                </c:pt>
                <c:pt idx="19">
                  <c:v>7</c:v>
                </c:pt>
                <c:pt idx="20">
                  <c:v>0</c:v>
                </c:pt>
                <c:pt idx="21">
                  <c:v>0</c:v>
                </c:pt>
                <c:pt idx="22">
                  <c:v>14</c:v>
                </c:pt>
                <c:pt idx="23">
                  <c:v>113</c:v>
                </c:pt>
                <c:pt idx="24">
                  <c:v>78</c:v>
                </c:pt>
                <c:pt idx="25">
                  <c:v>41</c:v>
                </c:pt>
                <c:pt idx="26">
                  <c:v>11</c:v>
                </c:pt>
                <c:pt idx="27">
                  <c:v>2</c:v>
                </c:pt>
                <c:pt idx="28">
                  <c:v>48</c:v>
                </c:pt>
                <c:pt idx="29">
                  <c:v>112</c:v>
                </c:pt>
                <c:pt idx="30">
                  <c:v>0</c:v>
                </c:pt>
                <c:pt idx="31">
                  <c:v>0</c:v>
                </c:pt>
                <c:pt idx="32">
                  <c:v>15</c:v>
                </c:pt>
                <c:pt idx="33">
                  <c:v>2</c:v>
                </c:pt>
                <c:pt idx="34">
                  <c:v>0</c:v>
                </c:pt>
                <c:pt idx="35">
                  <c:v>2</c:v>
                </c:pt>
                <c:pt idx="36">
                  <c:v>18</c:v>
                </c:pt>
                <c:pt idx="37">
                  <c:v>2</c:v>
                </c:pt>
                <c:pt idx="38">
                  <c:v>12</c:v>
                </c:pt>
                <c:pt idx="39">
                  <c:v>4</c:v>
                </c:pt>
                <c:pt idx="40">
                  <c:v>0</c:v>
                </c:pt>
                <c:pt idx="41">
                  <c:v>0</c:v>
                </c:pt>
              </c:numCache>
            </c:numRef>
          </c:val>
          <c:extLst>
            <c:ext xmlns:c16="http://schemas.microsoft.com/office/drawing/2014/chart" uri="{C3380CC4-5D6E-409C-BE32-E72D297353CC}">
              <c16:uniqueId val="{00000000-3982-48EA-8C26-97DC4779A872}"/>
            </c:ext>
          </c:extLst>
        </c:ser>
        <c:dLbls>
          <c:showLegendKey val="0"/>
          <c:showVal val="0"/>
          <c:showCatName val="0"/>
          <c:showSerName val="0"/>
          <c:showPercent val="0"/>
          <c:showBubbleSize val="0"/>
        </c:dLbls>
        <c:gapWidth val="150"/>
        <c:axId val="104662528"/>
        <c:axId val="104664064"/>
      </c:barChart>
      <c:catAx>
        <c:axId val="104662528"/>
        <c:scaling>
          <c:orientation val="minMax"/>
        </c:scaling>
        <c:delete val="0"/>
        <c:axPos val="b"/>
        <c:numFmt formatCode="General" sourceLinked="0"/>
        <c:majorTickMark val="out"/>
        <c:minorTickMark val="none"/>
        <c:tickLblPos val="nextTo"/>
        <c:crossAx val="104664064"/>
        <c:crosses val="autoZero"/>
        <c:auto val="1"/>
        <c:lblAlgn val="ctr"/>
        <c:lblOffset val="100"/>
        <c:noMultiLvlLbl val="0"/>
      </c:catAx>
      <c:valAx>
        <c:axId val="104664064"/>
        <c:scaling>
          <c:orientation val="minMax"/>
        </c:scaling>
        <c:delete val="0"/>
        <c:axPos val="l"/>
        <c:majorGridlines/>
        <c:numFmt formatCode="General" sourceLinked="1"/>
        <c:majorTickMark val="out"/>
        <c:minorTickMark val="none"/>
        <c:tickLblPos val="nextTo"/>
        <c:crossAx val="104662528"/>
        <c:crosses val="autoZero"/>
        <c:crossBetween val="between"/>
      </c:valAx>
    </c:plotArea>
    <c:legend>
      <c:legendPos val="r"/>
      <c:layout>
        <c:manualLayout>
          <c:xMode val="edge"/>
          <c:yMode val="edge"/>
          <c:x val="0.88311568040894461"/>
          <c:y val="0.82703746796749678"/>
          <c:w val="0.10232827883414136"/>
          <c:h val="4.2299204807440309E-2"/>
        </c:manualLayout>
      </c:layout>
      <c:overlay val="0"/>
    </c:legend>
    <c:plotVisOnly val="1"/>
    <c:dispBlanksAs val="gap"/>
    <c:showDLblsOverMax val="0"/>
  </c:chart>
  <c:externalData r:id="rId1">
    <c:autoUpdate val="0"/>
  </c:externalData>
  <c:userShapes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21.emf"/></Relationships>
</file>

<file path=ppt/drawings/drawing1.xml><?xml version="1.0" encoding="utf-8"?>
<c:userShapes xmlns:c="http://schemas.openxmlformats.org/drawingml/2006/chart">
  <cdr:relSizeAnchor xmlns:cdr="http://schemas.openxmlformats.org/drawingml/2006/chartDrawing">
    <cdr:from>
      <cdr:x>0.27052</cdr:x>
      <cdr:y>0.01726</cdr:y>
    </cdr:from>
    <cdr:to>
      <cdr:x>0.98753</cdr:x>
      <cdr:y>0.1476</cdr:y>
    </cdr:to>
    <cdr:sp macro="" textlink="">
      <cdr:nvSpPr>
        <cdr:cNvPr id="2" name="TextBox 1"/>
        <cdr:cNvSpPr txBox="1"/>
      </cdr:nvSpPr>
      <cdr:spPr>
        <a:xfrm xmlns:a="http://schemas.openxmlformats.org/drawingml/2006/main">
          <a:off x="2478801" y="85653"/>
          <a:ext cx="6569986" cy="646816"/>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en-US" sz="1000" i="1" dirty="0">
              <a:latin typeface="Arial" panose="020B0604020202020204" pitchFamily="34" charset="0"/>
              <a:cs typeface="Arial" panose="020B0604020202020204" pitchFamily="34" charset="0"/>
            </a:rPr>
            <a:t>This graph represents</a:t>
          </a:r>
          <a:r>
            <a:rPr lang="en-US" sz="1000" i="1" baseline="0" dirty="0">
              <a:latin typeface="Arial" panose="020B0604020202020204" pitchFamily="34" charset="0"/>
              <a:cs typeface="Arial" panose="020B0604020202020204" pitchFamily="34" charset="0"/>
            </a:rPr>
            <a:t> the number of weekly contacts with transients and other persons who, by their actions, are not </a:t>
          </a:r>
        </a:p>
        <a:p xmlns:a="http://schemas.openxmlformats.org/drawingml/2006/main">
          <a:r>
            <a:rPr lang="en-US" sz="1000" i="1" baseline="0" dirty="0">
              <a:latin typeface="Arial" panose="020B0604020202020204" pitchFamily="34" charset="0"/>
              <a:cs typeface="Arial" panose="020B0604020202020204" pitchFamily="34" charset="0"/>
            </a:rPr>
            <a:t>involved in legitimate commerce on the street. Texas Industrial Security endeavors to provide assistance where possible</a:t>
          </a:r>
        </a:p>
        <a:p xmlns:a="http://schemas.openxmlformats.org/drawingml/2006/main">
          <a:r>
            <a:rPr lang="en-US" sz="1000" i="1" baseline="0" dirty="0">
              <a:latin typeface="Arial" panose="020B0604020202020204" pitchFamily="34" charset="0"/>
              <a:cs typeface="Arial" panose="020B0604020202020204" pitchFamily="34" charset="0"/>
            </a:rPr>
            <a:t> (directions to homeless shelters, etc.) but  makes it  clear they may not occupy private property without permission</a:t>
          </a:r>
          <a:r>
            <a:rPr lang="en-US" sz="1100" i="1" baseline="0" dirty="0">
              <a:latin typeface="Arial" panose="020B0604020202020204" pitchFamily="34" charset="0"/>
              <a:cs typeface="Arial" panose="020B0604020202020204" pitchFamily="34" charset="0"/>
            </a:rPr>
            <a:t>. </a:t>
          </a:r>
        </a:p>
        <a:p xmlns:a="http://schemas.openxmlformats.org/drawingml/2006/main">
          <a:endParaRPr lang="en-US" sz="1100" i="1" baseline="0" dirty="0">
            <a:latin typeface="Times New Roman" pitchFamily="18" charset="0"/>
            <a:cs typeface="Times New Roman" pitchFamily="18" charset="0"/>
          </a:endParaRPr>
        </a:p>
        <a:p xmlns:a="http://schemas.openxmlformats.org/drawingml/2006/main">
          <a:r>
            <a:rPr lang="en-US" sz="1100" i="1" baseline="0" dirty="0">
              <a:solidFill>
                <a:srgbClr val="FF0000"/>
              </a:solidFill>
              <a:latin typeface="Times New Roman" pitchFamily="18" charset="0"/>
              <a:cs typeface="Times New Roman" pitchFamily="18" charset="0"/>
            </a:rPr>
            <a:t>                                                                                                                 </a:t>
          </a:r>
          <a:r>
            <a:rPr lang="en-US" sz="1100" i="1" baseline="0" dirty="0" smtClean="0">
              <a:solidFill>
                <a:srgbClr val="FF0000"/>
              </a:solidFill>
              <a:latin typeface="Times New Roman" pitchFamily="18" charset="0"/>
              <a:cs typeface="Times New Roman" pitchFamily="18" charset="0"/>
            </a:rPr>
            <a:t>                     </a:t>
          </a:r>
          <a:r>
            <a:rPr lang="en-US" sz="1100" b="1" i="1" baseline="0" dirty="0" smtClean="0">
              <a:solidFill>
                <a:sysClr val="windowText" lastClr="000000"/>
              </a:solidFill>
              <a:latin typeface="Arial" panose="020B0604020202020204" pitchFamily="34" charset="0"/>
              <a:cs typeface="Arial" panose="020B0604020202020204" pitchFamily="34" charset="0"/>
            </a:rPr>
            <a:t>**</a:t>
          </a:r>
          <a:r>
            <a:rPr lang="en-US" sz="1100" i="1" baseline="0" dirty="0" smtClean="0">
              <a:latin typeface="Arial" panose="020B0604020202020204" pitchFamily="34" charset="0"/>
              <a:cs typeface="Arial" panose="020B0604020202020204" pitchFamily="34" charset="0"/>
            </a:rPr>
            <a:t> </a:t>
          </a:r>
          <a:r>
            <a:rPr lang="en-US" sz="800" i="1" baseline="0" dirty="0">
              <a:latin typeface="Arial" panose="020B0604020202020204" pitchFamily="34" charset="0"/>
              <a:cs typeface="Arial" panose="020B0604020202020204" pitchFamily="34" charset="0"/>
            </a:rPr>
            <a:t>denotes impactful event, i.e. weather emergency</a:t>
          </a:r>
          <a:endParaRPr lang="en-US" sz="800" i="1"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0.7655</cdr:x>
      <cdr:y>0.14797</cdr:y>
    </cdr:from>
    <cdr:to>
      <cdr:x>0.98652</cdr:x>
      <cdr:y>0.50358</cdr:y>
    </cdr:to>
    <cdr:sp macro="" textlink="">
      <cdr:nvSpPr>
        <cdr:cNvPr id="3" name="TextBox 2"/>
        <cdr:cNvSpPr txBox="1"/>
      </cdr:nvSpPr>
      <cdr:spPr>
        <a:xfrm xmlns:a="http://schemas.openxmlformats.org/drawingml/2006/main">
          <a:off x="5410200" y="590551"/>
          <a:ext cx="1562100" cy="1419225"/>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0.79469</cdr:x>
      <cdr:y>0.13034</cdr:y>
    </cdr:from>
    <cdr:to>
      <cdr:x>0.9686</cdr:x>
      <cdr:y>0.50337</cdr:y>
    </cdr:to>
    <cdr:sp macro="" textlink="">
      <cdr:nvSpPr>
        <cdr:cNvPr id="4" name="TextBox 3"/>
        <cdr:cNvSpPr txBox="1"/>
      </cdr:nvSpPr>
      <cdr:spPr>
        <a:xfrm xmlns:a="http://schemas.openxmlformats.org/drawingml/2006/main">
          <a:off x="6267450" y="552449"/>
          <a:ext cx="1371600" cy="1581150"/>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0.70647</cdr:x>
      <cdr:y>0.57262</cdr:y>
    </cdr:from>
    <cdr:to>
      <cdr:x>0.82488</cdr:x>
      <cdr:y>0.67149</cdr:y>
    </cdr:to>
    <cdr:sp macro="" textlink="">
      <cdr:nvSpPr>
        <cdr:cNvPr id="6" name="TextBox 5"/>
        <cdr:cNvSpPr txBox="1"/>
      </cdr:nvSpPr>
      <cdr:spPr>
        <a:xfrm xmlns:a="http://schemas.openxmlformats.org/drawingml/2006/main">
          <a:off x="6473438" y="2999808"/>
          <a:ext cx="1084996" cy="517955"/>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endParaRPr lang="en-US" sz="1100">
            <a:solidFill>
              <a:srgbClr val="00B050"/>
            </a:solidFill>
          </a:endParaRPr>
        </a:p>
      </cdr:txBody>
    </cdr:sp>
  </cdr:relSizeAnchor>
  <cdr:relSizeAnchor xmlns:cdr="http://schemas.openxmlformats.org/drawingml/2006/chartDrawing">
    <cdr:from>
      <cdr:x>0.71664</cdr:x>
      <cdr:y>0.36773</cdr:y>
    </cdr:from>
    <cdr:to>
      <cdr:x>0.94924</cdr:x>
      <cdr:y>0.54599</cdr:y>
    </cdr:to>
    <cdr:sp macro="" textlink="">
      <cdr:nvSpPr>
        <cdr:cNvPr id="5" name="TextBox 4">
          <a:extLst xmlns:a="http://schemas.openxmlformats.org/drawingml/2006/main">
            <a:ext uri="{FF2B5EF4-FFF2-40B4-BE49-F238E27FC236}">
              <a16:creationId xmlns:a16="http://schemas.microsoft.com/office/drawing/2014/main" id="{66344FB4-026A-4939-AEA5-994058E0BC70}"/>
            </a:ext>
          </a:extLst>
        </cdr:cNvPr>
        <cdr:cNvSpPr txBox="1"/>
      </cdr:nvSpPr>
      <cdr:spPr>
        <a:xfrm xmlns:a="http://schemas.openxmlformats.org/drawingml/2006/main">
          <a:off x="7715818" y="1824869"/>
          <a:ext cx="2504259" cy="88461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900" i="1" dirty="0">
              <a:latin typeface="Arial" panose="020B0604020202020204" pitchFamily="34" charset="0"/>
              <a:cs typeface="Arial" panose="020B0604020202020204" pitchFamily="34" charset="0"/>
            </a:rPr>
            <a:t>Total</a:t>
          </a:r>
          <a:r>
            <a:rPr lang="en-US" sz="900" i="1" baseline="0" dirty="0">
              <a:latin typeface="Arial" panose="020B0604020202020204" pitchFamily="34" charset="0"/>
              <a:cs typeface="Arial" panose="020B0604020202020204" pitchFamily="34" charset="0"/>
            </a:rPr>
            <a:t> # </a:t>
          </a:r>
          <a:r>
            <a:rPr lang="en-US" sz="900" i="1" dirty="0">
              <a:latin typeface="Arial" panose="020B0604020202020204" pitchFamily="34" charset="0"/>
              <a:cs typeface="Arial" panose="020B0604020202020204" pitchFamily="34" charset="0"/>
            </a:rPr>
            <a:t>of </a:t>
          </a:r>
          <a:r>
            <a:rPr lang="en-US" sz="900" i="1" baseline="0" dirty="0">
              <a:latin typeface="Arial" panose="020B0604020202020204" pitchFamily="34" charset="0"/>
              <a:cs typeface="Arial" panose="020B0604020202020204" pitchFamily="34" charset="0"/>
            </a:rPr>
            <a:t>contacts</a:t>
          </a:r>
          <a:r>
            <a:rPr lang="en-US" sz="900" i="1" dirty="0">
              <a:latin typeface="Arial" panose="020B0604020202020204" pitchFamily="34" charset="0"/>
              <a:cs typeface="Arial" panose="020B0604020202020204" pitchFamily="34" charset="0"/>
            </a:rPr>
            <a:t> from beginning date 2/14/2020</a:t>
          </a:r>
        </a:p>
        <a:p xmlns:a="http://schemas.openxmlformats.org/drawingml/2006/main">
          <a:r>
            <a:rPr lang="en-US" sz="2000" b="1" dirty="0">
              <a:latin typeface="Arial" panose="020B0604020202020204" pitchFamily="34" charset="0"/>
              <a:cs typeface="Arial" panose="020B0604020202020204" pitchFamily="34" charset="0"/>
            </a:rPr>
            <a:t>76%</a:t>
          </a:r>
          <a:r>
            <a:rPr lang="en-US" sz="2000" dirty="0">
              <a:latin typeface="Arial" panose="020B0604020202020204" pitchFamily="34" charset="0"/>
              <a:cs typeface="Arial" panose="020B0604020202020204" pitchFamily="34" charset="0"/>
            </a:rPr>
            <a:t> </a:t>
          </a:r>
          <a:r>
            <a:rPr lang="en-US" sz="1400" b="1" dirty="0">
              <a:latin typeface="Arial" panose="020B0604020202020204" pitchFamily="34" charset="0"/>
              <a:cs typeface="Arial" panose="020B0604020202020204" pitchFamily="34" charset="0"/>
            </a:rPr>
            <a:t>reduction</a:t>
          </a:r>
          <a:r>
            <a:rPr lang="en-US" sz="1100" dirty="0">
              <a:latin typeface="Arial" panose="020B0604020202020204" pitchFamily="34" charset="0"/>
              <a:cs typeface="Arial" panose="020B0604020202020204" pitchFamily="34" charset="0"/>
            </a:rPr>
            <a:t> </a:t>
          </a:r>
        </a:p>
      </cdr:txBody>
    </cdr:sp>
  </cdr:relSizeAnchor>
</c:userShapes>
</file>

<file path=ppt/drawings/drawing2.xml><?xml version="1.0" encoding="utf-8"?>
<c:userShapes xmlns:c="http://schemas.openxmlformats.org/drawingml/2006/chart">
  <cdr:relSizeAnchor xmlns:cdr="http://schemas.openxmlformats.org/drawingml/2006/chartDrawing">
    <cdr:from>
      <cdr:x>0.76856</cdr:x>
      <cdr:y>0.21053</cdr:y>
    </cdr:from>
    <cdr:to>
      <cdr:x>0.97817</cdr:x>
      <cdr:y>0.36491</cdr:y>
    </cdr:to>
    <cdr:sp macro="" textlink="">
      <cdr:nvSpPr>
        <cdr:cNvPr id="2" name="TextBox 1"/>
        <cdr:cNvSpPr txBox="1"/>
      </cdr:nvSpPr>
      <cdr:spPr>
        <a:xfrm xmlns:a="http://schemas.openxmlformats.org/drawingml/2006/main">
          <a:off x="6705600" y="1143000"/>
          <a:ext cx="1828800" cy="8382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0.59389</cdr:x>
      <cdr:y>0</cdr:y>
    </cdr:from>
    <cdr:to>
      <cdr:x>0.92035</cdr:x>
      <cdr:y>0.11228</cdr:y>
    </cdr:to>
    <cdr:sp macro="" textlink="">
      <cdr:nvSpPr>
        <cdr:cNvPr id="3" name="TextBox 2"/>
        <cdr:cNvSpPr txBox="1"/>
      </cdr:nvSpPr>
      <cdr:spPr>
        <a:xfrm xmlns:a="http://schemas.openxmlformats.org/drawingml/2006/main">
          <a:off x="5113719" y="0"/>
          <a:ext cx="2811081" cy="609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b="1" dirty="0">
              <a:latin typeface="Arial" panose="020B0604020202020204" pitchFamily="34" charset="0"/>
              <a:cs typeface="Arial" panose="020B0604020202020204" pitchFamily="34" charset="0"/>
            </a:rPr>
            <a:t>Total # of contacts 1743</a:t>
          </a:r>
        </a:p>
      </cdr:txBody>
    </cdr:sp>
  </cdr:relSizeAnchor>
  <cdr:relSizeAnchor xmlns:cdr="http://schemas.openxmlformats.org/drawingml/2006/chartDrawing">
    <cdr:from>
      <cdr:x>0.76106</cdr:x>
      <cdr:y>0.11228</cdr:y>
    </cdr:from>
    <cdr:to>
      <cdr:x>0.9823</cdr:x>
      <cdr:y>0.30877</cdr:y>
    </cdr:to>
    <cdr:sp macro="" textlink="">
      <cdr:nvSpPr>
        <cdr:cNvPr id="4" name="TextBox 3"/>
        <cdr:cNvSpPr txBox="1"/>
      </cdr:nvSpPr>
      <cdr:spPr>
        <a:xfrm xmlns:a="http://schemas.openxmlformats.org/drawingml/2006/main">
          <a:off x="6553200" y="609600"/>
          <a:ext cx="1905000" cy="10668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0.88794</cdr:x>
      <cdr:y>0.16239</cdr:y>
    </cdr:from>
    <cdr:to>
      <cdr:x>1</cdr:x>
      <cdr:y>0.50536</cdr:y>
    </cdr:to>
    <cdr:sp macro="" textlink="">
      <cdr:nvSpPr>
        <cdr:cNvPr id="5" name="TextBox 4"/>
        <cdr:cNvSpPr txBox="1"/>
      </cdr:nvSpPr>
      <cdr:spPr>
        <a:xfrm xmlns:a="http://schemas.openxmlformats.org/drawingml/2006/main">
          <a:off x="8233594" y="881670"/>
          <a:ext cx="1039091" cy="1862051"/>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square" rtlCol="0"/>
        <a:lstStyle xmlns:a="http://schemas.openxmlformats.org/drawingml/2006/main"/>
        <a:p xmlns:a="http://schemas.openxmlformats.org/drawingml/2006/main">
          <a:r>
            <a:rPr lang="en-US" sz="1600" dirty="0">
              <a:latin typeface="Arial" panose="020B0604020202020204" pitchFamily="34" charset="0"/>
              <a:cs typeface="Arial" panose="020B0604020202020204" pitchFamily="34" charset="0"/>
            </a:rPr>
            <a:t>EMS           11</a:t>
          </a:r>
        </a:p>
        <a:p xmlns:a="http://schemas.openxmlformats.org/drawingml/2006/main">
          <a:r>
            <a:rPr lang="en-US" sz="1600" dirty="0">
              <a:latin typeface="Arial" panose="020B0604020202020204" pitchFamily="34" charset="0"/>
              <a:cs typeface="Arial" panose="020B0604020202020204" pitchFamily="34" charset="0"/>
            </a:rPr>
            <a:t>CTW           9</a:t>
          </a:r>
        </a:p>
        <a:p xmlns:a="http://schemas.openxmlformats.org/drawingml/2006/main">
          <a:r>
            <a:rPr lang="en-US" sz="1600" dirty="0">
              <a:latin typeface="Arial" panose="020B0604020202020204" pitchFamily="34" charset="0"/>
              <a:cs typeface="Arial" panose="020B0604020202020204" pitchFamily="34" charset="0"/>
            </a:rPr>
            <a:t>Criminal     7</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b="1" i="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b="1" i="0">
                <a:latin typeface="Arial" panose="020B0604020202020204" pitchFamily="34" charset="0"/>
              </a:defRPr>
            </a:lvl1pPr>
          </a:lstStyle>
          <a:p>
            <a:fld id="{9E26A945-9359-914D-8386-6AD2F56E583B}" type="datetimeFigureOut">
              <a:rPr lang="en-US" smtClean="0"/>
              <a:pPr/>
              <a:t>8/4/2021</a:t>
            </a:fld>
            <a:endParaRPr lang="en-US" dirty="0"/>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2492" tIns="46246" rIns="92492" bIns="46246" rtlCol="0" anchor="ctr"/>
          <a:lstStyle/>
          <a:p>
            <a:endParaRPr lang="en-US" dirty="0"/>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b="1" i="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b="1" i="0">
                <a:latin typeface="Arial" panose="020B0604020202020204" pitchFamily="34" charset="0"/>
              </a:defRPr>
            </a:lvl1pPr>
          </a:lstStyle>
          <a:p>
            <a:fld id="{D96A2A8D-E6A6-7842-8A73-738A91E22F53}" type="slidenum">
              <a:rPr lang="en-US" smtClean="0"/>
              <a:pPr/>
              <a:t>‹#›</a:t>
            </a:fld>
            <a:endParaRPr lang="en-US" dirty="0"/>
          </a:p>
        </p:txBody>
      </p:sp>
    </p:spTree>
    <p:extLst>
      <p:ext uri="{BB962C8B-B14F-4D97-AF65-F5344CB8AC3E}">
        <p14:creationId xmlns:p14="http://schemas.microsoft.com/office/powerpoint/2010/main" val="1962593000"/>
      </p:ext>
    </p:extLst>
  </p:cSld>
  <p:clrMap bg1="lt1" tx1="dk1" bg2="lt2" tx2="dk2" accent1="accent1" accent2="accent2" accent3="accent3" accent4="accent4" accent5="accent5" accent6="accent6" hlink="hlink" folHlink="folHlink"/>
  <p:notesStyle>
    <a:lvl1pPr marL="0" algn="l" defTabSz="914400" rtl="0" eaLnBrk="1" latinLnBrk="0" hangingPunct="1">
      <a:defRPr sz="1200" b="1" i="0" kern="1200">
        <a:solidFill>
          <a:schemeClr val="tx1"/>
        </a:solidFill>
        <a:latin typeface="Arial" panose="020B0604020202020204" pitchFamily="34" charset="0"/>
        <a:ea typeface="+mn-ea"/>
        <a:cs typeface="+mn-cs"/>
      </a:defRPr>
    </a:lvl1pPr>
    <a:lvl2pPr marL="457200" algn="l" defTabSz="914400" rtl="0" eaLnBrk="1" latinLnBrk="0" hangingPunct="1">
      <a:defRPr sz="1200" b="1" i="0" kern="1200">
        <a:solidFill>
          <a:schemeClr val="tx1"/>
        </a:solidFill>
        <a:latin typeface="Arial" panose="020B0604020202020204" pitchFamily="34" charset="0"/>
        <a:ea typeface="+mn-ea"/>
        <a:cs typeface="+mn-cs"/>
      </a:defRPr>
    </a:lvl2pPr>
    <a:lvl3pPr marL="914400" algn="l" defTabSz="914400" rtl="0" eaLnBrk="1" latinLnBrk="0" hangingPunct="1">
      <a:defRPr sz="1200" b="1" i="0" kern="1200">
        <a:solidFill>
          <a:schemeClr val="tx1"/>
        </a:solidFill>
        <a:latin typeface="Arial" panose="020B0604020202020204" pitchFamily="34" charset="0"/>
        <a:ea typeface="+mn-ea"/>
        <a:cs typeface="+mn-cs"/>
      </a:defRPr>
    </a:lvl3pPr>
    <a:lvl4pPr marL="1371600" algn="l" defTabSz="914400" rtl="0" eaLnBrk="1" latinLnBrk="0" hangingPunct="1">
      <a:defRPr sz="1200" b="1" i="0" kern="1200">
        <a:solidFill>
          <a:schemeClr val="tx1"/>
        </a:solidFill>
        <a:latin typeface="Arial" panose="020B0604020202020204" pitchFamily="34" charset="0"/>
        <a:ea typeface="+mn-ea"/>
        <a:cs typeface="+mn-cs"/>
      </a:defRPr>
    </a:lvl4pPr>
    <a:lvl5pPr marL="1828800" algn="l" defTabSz="914400" rtl="0" eaLnBrk="1" latinLnBrk="0" hangingPunct="1">
      <a:defRPr sz="1200" b="1"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 title slide option a</a:t>
            </a:r>
          </a:p>
        </p:txBody>
      </p:sp>
      <p:sp>
        <p:nvSpPr>
          <p:cNvPr id="4" name="Slide Number Placeholder 3"/>
          <p:cNvSpPr>
            <a:spLocks noGrp="1"/>
          </p:cNvSpPr>
          <p:nvPr>
            <p:ph type="sldNum" sz="quarter" idx="5"/>
          </p:nvPr>
        </p:nvSpPr>
        <p:spPr/>
        <p:txBody>
          <a:bodyPr/>
          <a:lstStyle/>
          <a:p>
            <a:fld id="{D96A2A8D-E6A6-7842-8A73-738A91E22F53}" type="slidenum">
              <a:rPr lang="en-US" smtClean="0"/>
              <a:pPr/>
              <a:t>2</a:t>
            </a:fld>
            <a:endParaRPr lang="en-US" dirty="0"/>
          </a:p>
        </p:txBody>
      </p:sp>
    </p:spTree>
    <p:extLst>
      <p:ext uri="{BB962C8B-B14F-4D97-AF65-F5344CB8AC3E}">
        <p14:creationId xmlns:p14="http://schemas.microsoft.com/office/powerpoint/2010/main" val="209908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Interior content slide</a:t>
            </a:r>
          </a:p>
        </p:txBody>
      </p:sp>
      <p:sp>
        <p:nvSpPr>
          <p:cNvPr id="4" name="Slide Number Placeholder 3"/>
          <p:cNvSpPr>
            <a:spLocks noGrp="1"/>
          </p:cNvSpPr>
          <p:nvPr>
            <p:ph type="sldNum" sz="quarter" idx="5"/>
          </p:nvPr>
        </p:nvSpPr>
        <p:spPr/>
        <p:txBody>
          <a:bodyPr/>
          <a:lstStyle/>
          <a:p>
            <a:fld id="{D96A2A8D-E6A6-7842-8A73-738A91E22F53}" type="slidenum">
              <a:rPr lang="en-US" smtClean="0"/>
              <a:pPr/>
              <a:t>3</a:t>
            </a:fld>
            <a:endParaRPr lang="en-US" dirty="0"/>
          </a:p>
        </p:txBody>
      </p:sp>
    </p:spTree>
    <p:extLst>
      <p:ext uri="{BB962C8B-B14F-4D97-AF65-F5344CB8AC3E}">
        <p14:creationId xmlns:p14="http://schemas.microsoft.com/office/powerpoint/2010/main" val="36769971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r>
              <a:rPr lang="en-US" dirty="0"/>
              <a:t>Interior content slide with photo</a:t>
            </a:r>
          </a:p>
          <a:p>
            <a:endParaRPr lang="en-US" dirty="0"/>
          </a:p>
        </p:txBody>
      </p:sp>
      <p:sp>
        <p:nvSpPr>
          <p:cNvPr id="4" name="Slide Number Placeholder 3"/>
          <p:cNvSpPr>
            <a:spLocks noGrp="1"/>
          </p:cNvSpPr>
          <p:nvPr>
            <p:ph type="sldNum" sz="quarter" idx="5"/>
          </p:nvPr>
        </p:nvSpPr>
        <p:spPr/>
        <p:txBody>
          <a:bodyPr/>
          <a:lstStyle/>
          <a:p>
            <a:fld id="{D96A2A8D-E6A6-7842-8A73-738A91E22F53}" type="slidenum">
              <a:rPr lang="en-US" smtClean="0"/>
              <a:pPr/>
              <a:t>4</a:t>
            </a:fld>
            <a:endParaRPr lang="en-US" dirty="0"/>
          </a:p>
        </p:txBody>
      </p:sp>
    </p:spTree>
    <p:extLst>
      <p:ext uri="{BB962C8B-B14F-4D97-AF65-F5344CB8AC3E}">
        <p14:creationId xmlns:p14="http://schemas.microsoft.com/office/powerpoint/2010/main" val="21930795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r>
              <a:rPr lang="en-US" dirty="0"/>
              <a:t>Interior content slide with photo</a:t>
            </a:r>
          </a:p>
          <a:p>
            <a:endParaRPr lang="en-US" dirty="0"/>
          </a:p>
        </p:txBody>
      </p:sp>
      <p:sp>
        <p:nvSpPr>
          <p:cNvPr id="4" name="Slide Number Placeholder 3"/>
          <p:cNvSpPr>
            <a:spLocks noGrp="1"/>
          </p:cNvSpPr>
          <p:nvPr>
            <p:ph type="sldNum" sz="quarter" idx="5"/>
          </p:nvPr>
        </p:nvSpPr>
        <p:spPr/>
        <p:txBody>
          <a:bodyPr/>
          <a:lstStyle/>
          <a:p>
            <a:fld id="{D96A2A8D-E6A6-7842-8A73-738A91E22F53}" type="slidenum">
              <a:rPr lang="en-US" smtClean="0"/>
              <a:pPr/>
              <a:t>5</a:t>
            </a:fld>
            <a:endParaRPr lang="en-US" dirty="0"/>
          </a:p>
        </p:txBody>
      </p:sp>
    </p:spTree>
    <p:extLst>
      <p:ext uri="{BB962C8B-B14F-4D97-AF65-F5344CB8AC3E}">
        <p14:creationId xmlns:p14="http://schemas.microsoft.com/office/powerpoint/2010/main" val="21632037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r>
              <a:rPr lang="en-US" dirty="0"/>
              <a:t>Interior content slide with photo</a:t>
            </a:r>
          </a:p>
          <a:p>
            <a:endParaRPr lang="en-US" dirty="0"/>
          </a:p>
        </p:txBody>
      </p:sp>
      <p:sp>
        <p:nvSpPr>
          <p:cNvPr id="4" name="Slide Number Placeholder 3"/>
          <p:cNvSpPr>
            <a:spLocks noGrp="1"/>
          </p:cNvSpPr>
          <p:nvPr>
            <p:ph type="sldNum" sz="quarter" idx="5"/>
          </p:nvPr>
        </p:nvSpPr>
        <p:spPr/>
        <p:txBody>
          <a:bodyPr/>
          <a:lstStyle/>
          <a:p>
            <a:fld id="{D96A2A8D-E6A6-7842-8A73-738A91E22F53}" type="slidenum">
              <a:rPr lang="en-US" smtClean="0"/>
              <a:pPr/>
              <a:t>6</a:t>
            </a:fld>
            <a:endParaRPr lang="en-US" dirty="0"/>
          </a:p>
        </p:txBody>
      </p:sp>
    </p:spTree>
    <p:extLst>
      <p:ext uri="{BB962C8B-B14F-4D97-AF65-F5344CB8AC3E}">
        <p14:creationId xmlns:p14="http://schemas.microsoft.com/office/powerpoint/2010/main" val="38338725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r>
              <a:rPr lang="en-US" dirty="0"/>
              <a:t>Interior content slide with photo</a:t>
            </a:r>
          </a:p>
          <a:p>
            <a:endParaRPr lang="en-US" dirty="0"/>
          </a:p>
        </p:txBody>
      </p:sp>
      <p:sp>
        <p:nvSpPr>
          <p:cNvPr id="4" name="Slide Number Placeholder 3"/>
          <p:cNvSpPr>
            <a:spLocks noGrp="1"/>
          </p:cNvSpPr>
          <p:nvPr>
            <p:ph type="sldNum" sz="quarter" idx="5"/>
          </p:nvPr>
        </p:nvSpPr>
        <p:spPr/>
        <p:txBody>
          <a:bodyPr/>
          <a:lstStyle/>
          <a:p>
            <a:fld id="{D96A2A8D-E6A6-7842-8A73-738A91E22F53}" type="slidenum">
              <a:rPr lang="en-US" smtClean="0"/>
              <a:pPr/>
              <a:t>7</a:t>
            </a:fld>
            <a:endParaRPr lang="en-US" dirty="0"/>
          </a:p>
        </p:txBody>
      </p:sp>
    </p:spTree>
    <p:extLst>
      <p:ext uri="{BB962C8B-B14F-4D97-AF65-F5344CB8AC3E}">
        <p14:creationId xmlns:p14="http://schemas.microsoft.com/office/powerpoint/2010/main" val="24605655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6A2A8D-E6A6-7842-8A73-738A91E22F53}" type="slidenum">
              <a:rPr lang="en-US" smtClean="0"/>
              <a:pPr/>
              <a:t>9</a:t>
            </a:fld>
            <a:endParaRPr lang="en-US" dirty="0"/>
          </a:p>
        </p:txBody>
      </p:sp>
    </p:spTree>
    <p:extLst>
      <p:ext uri="{BB962C8B-B14F-4D97-AF65-F5344CB8AC3E}">
        <p14:creationId xmlns:p14="http://schemas.microsoft.com/office/powerpoint/2010/main" val="26908204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Interior content slide</a:t>
            </a:r>
          </a:p>
        </p:txBody>
      </p:sp>
      <p:sp>
        <p:nvSpPr>
          <p:cNvPr id="4" name="Slide Number Placeholder 3"/>
          <p:cNvSpPr>
            <a:spLocks noGrp="1"/>
          </p:cNvSpPr>
          <p:nvPr>
            <p:ph type="sldNum" sz="quarter" idx="5"/>
          </p:nvPr>
        </p:nvSpPr>
        <p:spPr/>
        <p:txBody>
          <a:bodyPr/>
          <a:lstStyle/>
          <a:p>
            <a:fld id="{D96A2A8D-E6A6-7842-8A73-738A91E22F53}" type="slidenum">
              <a:rPr lang="en-US" smtClean="0"/>
              <a:pPr/>
              <a:t>20</a:t>
            </a:fld>
            <a:endParaRPr lang="en-US" dirty="0"/>
          </a:p>
        </p:txBody>
      </p:sp>
    </p:spTree>
    <p:extLst>
      <p:ext uri="{BB962C8B-B14F-4D97-AF65-F5344CB8AC3E}">
        <p14:creationId xmlns:p14="http://schemas.microsoft.com/office/powerpoint/2010/main" val="16476248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 title slide option a</a:t>
            </a:r>
          </a:p>
        </p:txBody>
      </p:sp>
      <p:sp>
        <p:nvSpPr>
          <p:cNvPr id="4" name="Slide Number Placeholder 3"/>
          <p:cNvSpPr>
            <a:spLocks noGrp="1"/>
          </p:cNvSpPr>
          <p:nvPr>
            <p:ph type="sldNum" sz="quarter" idx="5"/>
          </p:nvPr>
        </p:nvSpPr>
        <p:spPr/>
        <p:txBody>
          <a:bodyPr/>
          <a:lstStyle/>
          <a:p>
            <a:fld id="{D96A2A8D-E6A6-7842-8A73-738A91E22F53}" type="slidenum">
              <a:rPr lang="en-US" smtClean="0"/>
              <a:pPr/>
              <a:t>22</a:t>
            </a:fld>
            <a:endParaRPr lang="en-US" dirty="0"/>
          </a:p>
        </p:txBody>
      </p:sp>
    </p:spTree>
    <p:extLst>
      <p:ext uri="{BB962C8B-B14F-4D97-AF65-F5344CB8AC3E}">
        <p14:creationId xmlns:p14="http://schemas.microsoft.com/office/powerpoint/2010/main" val="13327122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9.jpg"/><Relationship Id="rId4" Type="http://schemas.openxmlformats.org/officeDocument/2006/relationships/image" Target="../media/image8.jp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0" name="Right Triangle 9">
            <a:extLst>
              <a:ext uri="{FF2B5EF4-FFF2-40B4-BE49-F238E27FC236}">
                <a16:creationId xmlns:a16="http://schemas.microsoft.com/office/drawing/2014/main" id="{5A98C92F-4EA8-1541-B2EB-4FB612B1C227}"/>
              </a:ext>
            </a:extLst>
          </p:cNvPr>
          <p:cNvSpPr/>
          <p:nvPr userDrawn="1"/>
        </p:nvSpPr>
        <p:spPr>
          <a:xfrm flipV="1">
            <a:off x="0" y="-5902"/>
            <a:ext cx="12192000" cy="6857999"/>
          </a:xfrm>
          <a:prstGeom prst="rtTriangle">
            <a:avLst/>
          </a:prstGeom>
          <a:solidFill>
            <a:srgbClr val="0399D2">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ight Triangle 10">
            <a:extLst>
              <a:ext uri="{FF2B5EF4-FFF2-40B4-BE49-F238E27FC236}">
                <a16:creationId xmlns:a16="http://schemas.microsoft.com/office/drawing/2014/main" id="{87CF19C9-0D59-F746-9706-5265AE233D9B}"/>
              </a:ext>
            </a:extLst>
          </p:cNvPr>
          <p:cNvSpPr/>
          <p:nvPr userDrawn="1"/>
        </p:nvSpPr>
        <p:spPr>
          <a:xfrm flipH="1" flipV="1">
            <a:off x="7807680" y="-1"/>
            <a:ext cx="4384315" cy="2879722"/>
          </a:xfrm>
          <a:prstGeom prst="rtTriangle">
            <a:avLst/>
          </a:prstGeom>
          <a:solidFill>
            <a:srgbClr val="008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Parallelogram 11">
            <a:extLst>
              <a:ext uri="{FF2B5EF4-FFF2-40B4-BE49-F238E27FC236}">
                <a16:creationId xmlns:a16="http://schemas.microsoft.com/office/drawing/2014/main" id="{CCAD5AFD-D7BB-684E-8ADD-C66147EC48A3}"/>
              </a:ext>
            </a:extLst>
          </p:cNvPr>
          <p:cNvSpPr/>
          <p:nvPr userDrawn="1"/>
        </p:nvSpPr>
        <p:spPr>
          <a:xfrm flipH="1" flipV="1">
            <a:off x="-42529" y="504386"/>
            <a:ext cx="12237905" cy="6355010"/>
          </a:xfrm>
          <a:custGeom>
            <a:avLst/>
            <a:gdLst>
              <a:gd name="connsiteX0" fmla="*/ 0 w 12271808"/>
              <a:gd name="connsiteY0" fmla="*/ 3978279 h 3978279"/>
              <a:gd name="connsiteX1" fmla="*/ 994570 w 12271808"/>
              <a:gd name="connsiteY1" fmla="*/ 0 h 3978279"/>
              <a:gd name="connsiteX2" fmla="*/ 12271808 w 12271808"/>
              <a:gd name="connsiteY2" fmla="*/ 0 h 3978279"/>
              <a:gd name="connsiteX3" fmla="*/ 11277238 w 12271808"/>
              <a:gd name="connsiteY3" fmla="*/ 3978279 h 3978279"/>
              <a:gd name="connsiteX4" fmla="*/ 0 w 12271808"/>
              <a:gd name="connsiteY4" fmla="*/ 3978279 h 3978279"/>
              <a:gd name="connsiteX0" fmla="*/ 0 w 12271808"/>
              <a:gd name="connsiteY0" fmla="*/ 3978279 h 6373749"/>
              <a:gd name="connsiteX1" fmla="*/ 994570 w 12271808"/>
              <a:gd name="connsiteY1" fmla="*/ 0 h 6373749"/>
              <a:gd name="connsiteX2" fmla="*/ 12271808 w 12271808"/>
              <a:gd name="connsiteY2" fmla="*/ 0 h 6373749"/>
              <a:gd name="connsiteX3" fmla="*/ 999897 w 12271808"/>
              <a:gd name="connsiteY3" fmla="*/ 6373749 h 6373749"/>
              <a:gd name="connsiteX4" fmla="*/ 0 w 12271808"/>
              <a:gd name="connsiteY4" fmla="*/ 3978279 h 6373749"/>
              <a:gd name="connsiteX0" fmla="*/ 0 w 12271808"/>
              <a:gd name="connsiteY0" fmla="*/ 3978279 h 6373749"/>
              <a:gd name="connsiteX1" fmla="*/ 7176429 w 12271808"/>
              <a:gd name="connsiteY1" fmla="*/ 0 h 6373749"/>
              <a:gd name="connsiteX2" fmla="*/ 12271808 w 12271808"/>
              <a:gd name="connsiteY2" fmla="*/ 0 h 6373749"/>
              <a:gd name="connsiteX3" fmla="*/ 999897 w 12271808"/>
              <a:gd name="connsiteY3" fmla="*/ 6373749 h 6373749"/>
              <a:gd name="connsiteX4" fmla="*/ 0 w 12271808"/>
              <a:gd name="connsiteY4" fmla="*/ 3978279 h 6373749"/>
              <a:gd name="connsiteX0" fmla="*/ 0 w 12168777"/>
              <a:gd name="connsiteY0" fmla="*/ 4544950 h 6373749"/>
              <a:gd name="connsiteX1" fmla="*/ 7073398 w 12168777"/>
              <a:gd name="connsiteY1" fmla="*/ 0 h 6373749"/>
              <a:gd name="connsiteX2" fmla="*/ 12168777 w 12168777"/>
              <a:gd name="connsiteY2" fmla="*/ 0 h 6373749"/>
              <a:gd name="connsiteX3" fmla="*/ 896866 w 12168777"/>
              <a:gd name="connsiteY3" fmla="*/ 6373749 h 6373749"/>
              <a:gd name="connsiteX4" fmla="*/ 0 w 12168777"/>
              <a:gd name="connsiteY4" fmla="*/ 4544950 h 6373749"/>
              <a:gd name="connsiteX0" fmla="*/ 0 w 12220293"/>
              <a:gd name="connsiteY0" fmla="*/ 4016916 h 6373749"/>
              <a:gd name="connsiteX1" fmla="*/ 7124914 w 12220293"/>
              <a:gd name="connsiteY1" fmla="*/ 0 h 6373749"/>
              <a:gd name="connsiteX2" fmla="*/ 12220293 w 12220293"/>
              <a:gd name="connsiteY2" fmla="*/ 0 h 6373749"/>
              <a:gd name="connsiteX3" fmla="*/ 948382 w 12220293"/>
              <a:gd name="connsiteY3" fmla="*/ 6373749 h 6373749"/>
              <a:gd name="connsiteX4" fmla="*/ 0 w 12220293"/>
              <a:gd name="connsiteY4" fmla="*/ 4016916 h 6373749"/>
              <a:gd name="connsiteX0" fmla="*/ 0 w 12220293"/>
              <a:gd name="connsiteY0" fmla="*/ 4055553 h 6412386"/>
              <a:gd name="connsiteX1" fmla="*/ 7124914 w 12220293"/>
              <a:gd name="connsiteY1" fmla="*/ 0 h 6412386"/>
              <a:gd name="connsiteX2" fmla="*/ 12220293 w 12220293"/>
              <a:gd name="connsiteY2" fmla="*/ 38637 h 6412386"/>
              <a:gd name="connsiteX3" fmla="*/ 948382 w 12220293"/>
              <a:gd name="connsiteY3" fmla="*/ 6412386 h 6412386"/>
              <a:gd name="connsiteX4" fmla="*/ 0 w 12220293"/>
              <a:gd name="connsiteY4" fmla="*/ 4055553 h 6412386"/>
              <a:gd name="connsiteX0" fmla="*/ 0 w 12220293"/>
              <a:gd name="connsiteY0" fmla="*/ 4055553 h 5858595"/>
              <a:gd name="connsiteX1" fmla="*/ 7124914 w 12220293"/>
              <a:gd name="connsiteY1" fmla="*/ 0 h 5858595"/>
              <a:gd name="connsiteX2" fmla="*/ 12220293 w 12220293"/>
              <a:gd name="connsiteY2" fmla="*/ 38637 h 5858595"/>
              <a:gd name="connsiteX3" fmla="*/ 729441 w 12220293"/>
              <a:gd name="connsiteY3" fmla="*/ 5858595 h 5858595"/>
              <a:gd name="connsiteX4" fmla="*/ 0 w 12220293"/>
              <a:gd name="connsiteY4" fmla="*/ 4055553 h 5858595"/>
              <a:gd name="connsiteX0" fmla="*/ 0 w 12220293"/>
              <a:gd name="connsiteY0" fmla="*/ 4055553 h 6399507"/>
              <a:gd name="connsiteX1" fmla="*/ 7124914 w 12220293"/>
              <a:gd name="connsiteY1" fmla="*/ 0 h 6399507"/>
              <a:gd name="connsiteX2" fmla="*/ 12220293 w 12220293"/>
              <a:gd name="connsiteY2" fmla="*/ 38637 h 6399507"/>
              <a:gd name="connsiteX3" fmla="*/ 999897 w 12220293"/>
              <a:gd name="connsiteY3" fmla="*/ 6399507 h 6399507"/>
              <a:gd name="connsiteX4" fmla="*/ 0 w 12220293"/>
              <a:gd name="connsiteY4" fmla="*/ 4055553 h 6399507"/>
              <a:gd name="connsiteX0" fmla="*/ 0 w 12273302"/>
              <a:gd name="connsiteY0" fmla="*/ 4056960 h 6400914"/>
              <a:gd name="connsiteX1" fmla="*/ 7124914 w 12273302"/>
              <a:gd name="connsiteY1" fmla="*/ 1407 h 6400914"/>
              <a:gd name="connsiteX2" fmla="*/ 12273302 w 12273302"/>
              <a:gd name="connsiteY2" fmla="*/ 0 h 6400914"/>
              <a:gd name="connsiteX3" fmla="*/ 999897 w 12273302"/>
              <a:gd name="connsiteY3" fmla="*/ 6400914 h 6400914"/>
              <a:gd name="connsiteX4" fmla="*/ 0 w 12273302"/>
              <a:gd name="connsiteY4" fmla="*/ 4056960 h 6400914"/>
              <a:gd name="connsiteX0" fmla="*/ 0 w 12237905"/>
              <a:gd name="connsiteY0" fmla="*/ 4009424 h 6400914"/>
              <a:gd name="connsiteX1" fmla="*/ 7089517 w 12237905"/>
              <a:gd name="connsiteY1" fmla="*/ 1407 h 6400914"/>
              <a:gd name="connsiteX2" fmla="*/ 12237905 w 12237905"/>
              <a:gd name="connsiteY2" fmla="*/ 0 h 6400914"/>
              <a:gd name="connsiteX3" fmla="*/ 964500 w 12237905"/>
              <a:gd name="connsiteY3" fmla="*/ 6400914 h 6400914"/>
              <a:gd name="connsiteX4" fmla="*/ 0 w 12237905"/>
              <a:gd name="connsiteY4" fmla="*/ 4009424 h 6400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37905" h="6400914">
                <a:moveTo>
                  <a:pt x="0" y="4009424"/>
                </a:moveTo>
                <a:lnTo>
                  <a:pt x="7089517" y="1407"/>
                </a:lnTo>
                <a:lnTo>
                  <a:pt x="12237905" y="0"/>
                </a:lnTo>
                <a:lnTo>
                  <a:pt x="964500" y="6400914"/>
                </a:lnTo>
                <a:lnTo>
                  <a:pt x="0" y="4009424"/>
                </a:lnTo>
                <a:close/>
              </a:path>
            </a:pathLst>
          </a:custGeom>
          <a:solidFill>
            <a:srgbClr val="008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riangle 1">
            <a:extLst>
              <a:ext uri="{FF2B5EF4-FFF2-40B4-BE49-F238E27FC236}">
                <a16:creationId xmlns:a16="http://schemas.microsoft.com/office/drawing/2014/main" id="{3FF30DCF-C587-7244-A298-7FD83CF35F50}"/>
              </a:ext>
            </a:extLst>
          </p:cNvPr>
          <p:cNvSpPr/>
          <p:nvPr userDrawn="1"/>
        </p:nvSpPr>
        <p:spPr>
          <a:xfrm rot="16200000">
            <a:off x="9554128" y="236925"/>
            <a:ext cx="2873821" cy="2399969"/>
          </a:xfrm>
          <a:custGeom>
            <a:avLst/>
            <a:gdLst>
              <a:gd name="connsiteX0" fmla="*/ 0 w 2879721"/>
              <a:gd name="connsiteY0" fmla="*/ 2239618 h 2239618"/>
              <a:gd name="connsiteX1" fmla="*/ 1439861 w 2879721"/>
              <a:gd name="connsiteY1" fmla="*/ 0 h 2239618"/>
              <a:gd name="connsiteX2" fmla="*/ 2879721 w 2879721"/>
              <a:gd name="connsiteY2" fmla="*/ 2239618 h 2239618"/>
              <a:gd name="connsiteX3" fmla="*/ 0 w 2879721"/>
              <a:gd name="connsiteY3" fmla="*/ 2239618 h 2239618"/>
              <a:gd name="connsiteX0" fmla="*/ 0 w 2879721"/>
              <a:gd name="connsiteY0" fmla="*/ 2405871 h 2405871"/>
              <a:gd name="connsiteX1" fmla="*/ 1570490 w 2879721"/>
              <a:gd name="connsiteY1" fmla="*/ 0 h 2405871"/>
              <a:gd name="connsiteX2" fmla="*/ 2879721 w 2879721"/>
              <a:gd name="connsiteY2" fmla="*/ 2405871 h 2405871"/>
              <a:gd name="connsiteX3" fmla="*/ 0 w 2879721"/>
              <a:gd name="connsiteY3" fmla="*/ 2405871 h 2405871"/>
              <a:gd name="connsiteX0" fmla="*/ 0 w 2873821"/>
              <a:gd name="connsiteY0" fmla="*/ 2399972 h 2405871"/>
              <a:gd name="connsiteX1" fmla="*/ 1564590 w 2873821"/>
              <a:gd name="connsiteY1" fmla="*/ 0 h 2405871"/>
              <a:gd name="connsiteX2" fmla="*/ 2873821 w 2873821"/>
              <a:gd name="connsiteY2" fmla="*/ 2405871 h 2405871"/>
              <a:gd name="connsiteX3" fmla="*/ 0 w 2873821"/>
              <a:gd name="connsiteY3" fmla="*/ 2399972 h 2405871"/>
              <a:gd name="connsiteX0" fmla="*/ 0 w 2873821"/>
              <a:gd name="connsiteY0" fmla="*/ 2040111 h 2046010"/>
              <a:gd name="connsiteX1" fmla="*/ 1546892 w 2873821"/>
              <a:gd name="connsiteY1" fmla="*/ 0 h 2046010"/>
              <a:gd name="connsiteX2" fmla="*/ 2873821 w 2873821"/>
              <a:gd name="connsiteY2" fmla="*/ 2046010 h 2046010"/>
              <a:gd name="connsiteX3" fmla="*/ 0 w 2873821"/>
              <a:gd name="connsiteY3" fmla="*/ 2040111 h 2046010"/>
              <a:gd name="connsiteX0" fmla="*/ 0 w 2873821"/>
              <a:gd name="connsiteY0" fmla="*/ 2394070 h 2399969"/>
              <a:gd name="connsiteX1" fmla="*/ 1564590 w 2873821"/>
              <a:gd name="connsiteY1" fmla="*/ 0 h 2399969"/>
              <a:gd name="connsiteX2" fmla="*/ 2873821 w 2873821"/>
              <a:gd name="connsiteY2" fmla="*/ 2399969 h 2399969"/>
              <a:gd name="connsiteX3" fmla="*/ 0 w 2873821"/>
              <a:gd name="connsiteY3" fmla="*/ 2394070 h 2399969"/>
            </a:gdLst>
            <a:ahLst/>
            <a:cxnLst>
              <a:cxn ang="0">
                <a:pos x="connsiteX0" y="connsiteY0"/>
              </a:cxn>
              <a:cxn ang="0">
                <a:pos x="connsiteX1" y="connsiteY1"/>
              </a:cxn>
              <a:cxn ang="0">
                <a:pos x="connsiteX2" y="connsiteY2"/>
              </a:cxn>
              <a:cxn ang="0">
                <a:pos x="connsiteX3" y="connsiteY3"/>
              </a:cxn>
            </a:cxnLst>
            <a:rect l="l" t="t" r="r" b="b"/>
            <a:pathLst>
              <a:path w="2873821" h="2399969">
                <a:moveTo>
                  <a:pt x="0" y="2394070"/>
                </a:moveTo>
                <a:lnTo>
                  <a:pt x="1564590" y="0"/>
                </a:lnTo>
                <a:lnTo>
                  <a:pt x="2873821" y="2399969"/>
                </a:lnTo>
                <a:lnTo>
                  <a:pt x="0" y="2394070"/>
                </a:lnTo>
                <a:close/>
              </a:path>
            </a:pathLst>
          </a:custGeom>
          <a:solidFill>
            <a:srgbClr val="007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Triangle 8">
            <a:extLst>
              <a:ext uri="{FF2B5EF4-FFF2-40B4-BE49-F238E27FC236}">
                <a16:creationId xmlns:a16="http://schemas.microsoft.com/office/drawing/2014/main" id="{79441CDC-9ECE-A84A-BD98-BC681CDC7A93}"/>
              </a:ext>
            </a:extLst>
          </p:cNvPr>
          <p:cNvSpPr/>
          <p:nvPr userDrawn="1"/>
        </p:nvSpPr>
        <p:spPr>
          <a:xfrm flipH="1">
            <a:off x="5116009" y="2885622"/>
            <a:ext cx="7075013" cy="396647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Text Placeholder 21">
            <a:extLst>
              <a:ext uri="{FF2B5EF4-FFF2-40B4-BE49-F238E27FC236}">
                <a16:creationId xmlns:a16="http://schemas.microsoft.com/office/drawing/2014/main" id="{6BEE49C4-D9D5-2940-873F-28976FFD7F7F}"/>
              </a:ext>
            </a:extLst>
          </p:cNvPr>
          <p:cNvSpPr>
            <a:spLocks noGrp="1"/>
          </p:cNvSpPr>
          <p:nvPr>
            <p:ph type="body" sz="quarter" idx="23" hasCustomPrompt="1"/>
          </p:nvPr>
        </p:nvSpPr>
        <p:spPr>
          <a:xfrm>
            <a:off x="438293" y="920898"/>
            <a:ext cx="7478791" cy="701731"/>
          </a:xfrm>
          <a:effectLst>
            <a:outerShdw sx="1000" sy="1000" algn="ctr" rotWithShape="0">
              <a:srgbClr val="000000"/>
            </a:outerShdw>
          </a:effectLst>
        </p:spPr>
        <p:txBody>
          <a:bodyPr wrap="square">
            <a:spAutoFit/>
          </a:bodyPr>
          <a:lstStyle>
            <a:lvl1pPr marL="0" indent="0">
              <a:buNone/>
              <a:defRPr sz="4400">
                <a:solidFill>
                  <a:schemeClr val="bg1"/>
                </a:solidFill>
                <a:effectLst>
                  <a:outerShdw blurRad="50800" dist="38100" algn="l" rotWithShape="0">
                    <a:prstClr val="black">
                      <a:alpha val="40000"/>
                    </a:prstClr>
                  </a:outerShdw>
                </a:effectLst>
              </a:defRPr>
            </a:lvl1pPr>
          </a:lstStyle>
          <a:p>
            <a:pPr lvl="0"/>
            <a:r>
              <a:rPr lang="en-US" dirty="0"/>
              <a:t>Presentation Title</a:t>
            </a:r>
          </a:p>
        </p:txBody>
      </p:sp>
      <p:sp>
        <p:nvSpPr>
          <p:cNvPr id="20" name="Text Placeholder 25">
            <a:extLst>
              <a:ext uri="{FF2B5EF4-FFF2-40B4-BE49-F238E27FC236}">
                <a16:creationId xmlns:a16="http://schemas.microsoft.com/office/drawing/2014/main" id="{B4173352-C2BC-0C4C-AD9F-21D35C8CC9FA}"/>
              </a:ext>
            </a:extLst>
          </p:cNvPr>
          <p:cNvSpPr>
            <a:spLocks noGrp="1"/>
          </p:cNvSpPr>
          <p:nvPr>
            <p:ph type="body" sz="quarter" idx="16" hasCustomPrompt="1"/>
          </p:nvPr>
        </p:nvSpPr>
        <p:spPr>
          <a:xfrm>
            <a:off x="1074211" y="6331425"/>
            <a:ext cx="5002212" cy="341632"/>
          </a:xfrm>
        </p:spPr>
        <p:txBody>
          <a:bodyPr>
            <a:spAutoFit/>
          </a:bodyPr>
          <a:lstStyle>
            <a:lvl1pPr marL="0" indent="0" algn="l">
              <a:buNone/>
              <a:defRPr sz="1800">
                <a:solidFill>
                  <a:srgbClr val="FED141"/>
                </a:solidFill>
              </a:defRPr>
            </a:lvl1pPr>
          </a:lstStyle>
          <a:p>
            <a:pPr lvl="0"/>
            <a:r>
              <a:rPr lang="en-US" dirty="0"/>
              <a:t>Date | Chuck Fallon, CEO</a:t>
            </a:r>
          </a:p>
        </p:txBody>
      </p:sp>
      <p:pic>
        <p:nvPicPr>
          <p:cNvPr id="14" name="Picture 20" descr="Logo">
            <a:extLst>
              <a:ext uri="{FF2B5EF4-FFF2-40B4-BE49-F238E27FC236}">
                <a16:creationId xmlns:a16="http://schemas.microsoft.com/office/drawing/2014/main" id="{145B5127-E4E6-6345-BBC7-3347B4A22F9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954705" y="4689472"/>
            <a:ext cx="1689100" cy="1641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01458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rt with title">
    <p:spTree>
      <p:nvGrpSpPr>
        <p:cNvPr id="1" name=""/>
        <p:cNvGrpSpPr/>
        <p:nvPr/>
      </p:nvGrpSpPr>
      <p:grpSpPr>
        <a:xfrm>
          <a:off x="0" y="0"/>
          <a:ext cx="0" cy="0"/>
          <a:chOff x="0" y="0"/>
          <a:chExt cx="0" cy="0"/>
        </a:xfrm>
      </p:grpSpPr>
      <p:sp>
        <p:nvSpPr>
          <p:cNvPr id="8" name="Chart Placeholder 36">
            <a:extLst>
              <a:ext uri="{FF2B5EF4-FFF2-40B4-BE49-F238E27FC236}">
                <a16:creationId xmlns:a16="http://schemas.microsoft.com/office/drawing/2014/main" id="{5E612CC6-BE99-E04A-9B78-3B780EBCF42A}"/>
              </a:ext>
            </a:extLst>
          </p:cNvPr>
          <p:cNvSpPr>
            <a:spLocks noGrp="1"/>
          </p:cNvSpPr>
          <p:nvPr>
            <p:ph type="chart" sz="quarter" idx="38"/>
          </p:nvPr>
        </p:nvSpPr>
        <p:spPr>
          <a:xfrm>
            <a:off x="1716248" y="1600712"/>
            <a:ext cx="8759504" cy="4432701"/>
          </a:xfrm>
        </p:spPr>
        <p:txBody>
          <a:bodyPr/>
          <a:lstStyle>
            <a:lvl1pPr>
              <a:defRPr>
                <a:noFill/>
              </a:defRPr>
            </a:lvl1pPr>
          </a:lstStyle>
          <a:p>
            <a:r>
              <a:rPr lang="en-US"/>
              <a:t>Click icon to add chart</a:t>
            </a:r>
          </a:p>
        </p:txBody>
      </p:sp>
      <p:pic>
        <p:nvPicPr>
          <p:cNvPr id="9" name="Picture 20" descr="Logo">
            <a:extLst>
              <a:ext uri="{FF2B5EF4-FFF2-40B4-BE49-F238E27FC236}">
                <a16:creationId xmlns:a16="http://schemas.microsoft.com/office/drawing/2014/main" id="{76A79E4B-3004-384E-8FDE-07A281CC684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888757" y="5606058"/>
            <a:ext cx="94984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30">
            <a:extLst>
              <a:ext uri="{FF2B5EF4-FFF2-40B4-BE49-F238E27FC236}">
                <a16:creationId xmlns:a16="http://schemas.microsoft.com/office/drawing/2014/main" id="{12D892BB-BD92-3B41-9ACA-A5EB7B71C0CF}"/>
              </a:ext>
            </a:extLst>
          </p:cNvPr>
          <p:cNvSpPr>
            <a:spLocks noGrp="1"/>
          </p:cNvSpPr>
          <p:nvPr>
            <p:ph type="body" sz="quarter" idx="15" hasCustomPrompt="1"/>
          </p:nvPr>
        </p:nvSpPr>
        <p:spPr>
          <a:xfrm>
            <a:off x="523531" y="328134"/>
            <a:ext cx="4373933" cy="757130"/>
          </a:xfrm>
        </p:spPr>
        <p:txBody>
          <a:bodyPr>
            <a:spAutoFit/>
          </a:bodyPr>
          <a:lstStyle>
            <a:lvl1pPr marL="0" indent="0">
              <a:buNone/>
              <a:defRPr sz="4800">
                <a:solidFill>
                  <a:srgbClr val="0076A3"/>
                </a:solidFill>
                <a:effectLst/>
              </a:defRPr>
            </a:lvl1pPr>
          </a:lstStyle>
          <a:p>
            <a:pPr lvl="0"/>
            <a:r>
              <a:rPr lang="en-US" dirty="0"/>
              <a:t>TITLE HERE</a:t>
            </a:r>
          </a:p>
        </p:txBody>
      </p:sp>
      <p:sp>
        <p:nvSpPr>
          <p:cNvPr id="11" name="Text Placeholder 32">
            <a:extLst>
              <a:ext uri="{FF2B5EF4-FFF2-40B4-BE49-F238E27FC236}">
                <a16:creationId xmlns:a16="http://schemas.microsoft.com/office/drawing/2014/main" id="{E9FBBBF6-E502-5E43-BAD9-09F0446E6D8D}"/>
              </a:ext>
            </a:extLst>
          </p:cNvPr>
          <p:cNvSpPr>
            <a:spLocks noGrp="1"/>
          </p:cNvSpPr>
          <p:nvPr>
            <p:ph type="body" sz="quarter" idx="16" hasCustomPrompt="1"/>
          </p:nvPr>
        </p:nvSpPr>
        <p:spPr>
          <a:xfrm>
            <a:off x="1873268" y="842388"/>
            <a:ext cx="5680471" cy="661720"/>
          </a:xfrm>
        </p:spPr>
        <p:txBody>
          <a:bodyPr wrap="square">
            <a:spAutoFit/>
          </a:bodyPr>
          <a:lstStyle>
            <a:lvl1pPr marL="0" indent="0">
              <a:buNone/>
              <a:defRPr sz="4000" b="0" spc="-150">
                <a:solidFill>
                  <a:srgbClr val="00B3BE"/>
                </a:solidFill>
                <a:latin typeface="Rage Italic" panose="03070502040507070304" pitchFamily="66" charset="77"/>
              </a:defRPr>
            </a:lvl1pPr>
          </a:lstStyle>
          <a:p>
            <a:pPr lvl="0"/>
            <a:r>
              <a:rPr lang="en-US" dirty="0"/>
              <a:t>optional emphasis here</a:t>
            </a:r>
          </a:p>
        </p:txBody>
      </p:sp>
    </p:spTree>
    <p:extLst>
      <p:ext uri="{BB962C8B-B14F-4D97-AF65-F5344CB8AC3E}">
        <p14:creationId xmlns:p14="http://schemas.microsoft.com/office/powerpoint/2010/main" val="598627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8" name="Text Placeholder 30">
            <a:extLst>
              <a:ext uri="{FF2B5EF4-FFF2-40B4-BE49-F238E27FC236}">
                <a16:creationId xmlns:a16="http://schemas.microsoft.com/office/drawing/2014/main" id="{56B9D5AF-E9CF-534E-BB85-767EE988A89E}"/>
              </a:ext>
            </a:extLst>
          </p:cNvPr>
          <p:cNvSpPr>
            <a:spLocks noGrp="1"/>
          </p:cNvSpPr>
          <p:nvPr>
            <p:ph type="body" sz="quarter" idx="15" hasCustomPrompt="1"/>
          </p:nvPr>
        </p:nvSpPr>
        <p:spPr>
          <a:xfrm>
            <a:off x="523531" y="328134"/>
            <a:ext cx="4373933" cy="757130"/>
          </a:xfrm>
        </p:spPr>
        <p:txBody>
          <a:bodyPr>
            <a:spAutoFit/>
          </a:bodyPr>
          <a:lstStyle>
            <a:lvl1pPr marL="0" indent="0">
              <a:buNone/>
              <a:defRPr sz="4800">
                <a:solidFill>
                  <a:srgbClr val="0076A3"/>
                </a:solidFill>
                <a:effectLst/>
              </a:defRPr>
            </a:lvl1pPr>
          </a:lstStyle>
          <a:p>
            <a:pPr lvl="0"/>
            <a:r>
              <a:rPr lang="en-US" dirty="0"/>
              <a:t>TITLE HERE</a:t>
            </a:r>
          </a:p>
        </p:txBody>
      </p:sp>
      <p:sp>
        <p:nvSpPr>
          <p:cNvPr id="9" name="Text Placeholder 32">
            <a:extLst>
              <a:ext uri="{FF2B5EF4-FFF2-40B4-BE49-F238E27FC236}">
                <a16:creationId xmlns:a16="http://schemas.microsoft.com/office/drawing/2014/main" id="{6BE00150-1033-144A-9B87-A7ED55426647}"/>
              </a:ext>
            </a:extLst>
          </p:cNvPr>
          <p:cNvSpPr>
            <a:spLocks noGrp="1"/>
          </p:cNvSpPr>
          <p:nvPr>
            <p:ph type="body" sz="quarter" idx="16" hasCustomPrompt="1"/>
          </p:nvPr>
        </p:nvSpPr>
        <p:spPr>
          <a:xfrm>
            <a:off x="1873268" y="842388"/>
            <a:ext cx="4781974" cy="661720"/>
          </a:xfrm>
        </p:spPr>
        <p:txBody>
          <a:bodyPr wrap="square">
            <a:spAutoFit/>
          </a:bodyPr>
          <a:lstStyle>
            <a:lvl1pPr marL="0" indent="0">
              <a:buNone/>
              <a:defRPr sz="4000" b="0" spc="-150">
                <a:solidFill>
                  <a:srgbClr val="00B3BE"/>
                </a:solidFill>
                <a:latin typeface="Rage Italic" panose="03070502040507070304" pitchFamily="66" charset="77"/>
              </a:defRPr>
            </a:lvl1pPr>
          </a:lstStyle>
          <a:p>
            <a:pPr lvl="0"/>
            <a:r>
              <a:rPr lang="en-US" dirty="0"/>
              <a:t>optional emphasis here</a:t>
            </a:r>
          </a:p>
        </p:txBody>
      </p:sp>
      <p:pic>
        <p:nvPicPr>
          <p:cNvPr id="10" name="Picture 20" descr="Logo">
            <a:extLst>
              <a:ext uri="{FF2B5EF4-FFF2-40B4-BE49-F238E27FC236}">
                <a16:creationId xmlns:a16="http://schemas.microsoft.com/office/drawing/2014/main" id="{F20361A8-E354-624E-8FD9-71A37DBB75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888757" y="5606058"/>
            <a:ext cx="94984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7346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le Slide with Pictures">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4800600"/>
            <a:ext cx="12192000" cy="2057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533400" y="5115656"/>
            <a:ext cx="11125200" cy="914400"/>
          </a:xfrm>
        </p:spPr>
        <p:txBody>
          <a:bodyPr anchor="b">
            <a:normAutofit/>
          </a:bodyPr>
          <a:lstStyle>
            <a:lvl1pPr algn="ctr">
              <a:defRPr sz="4400" spc="-50" baseline="0">
                <a:solidFill>
                  <a:schemeClr val="bg1"/>
                </a:solidFill>
              </a:defRPr>
            </a:lvl1pPr>
          </a:lstStyle>
          <a:p>
            <a:r>
              <a:rPr lang="en-US"/>
              <a:t>Click to edit Master title style</a:t>
            </a:r>
          </a:p>
        </p:txBody>
      </p:sp>
      <p:sp>
        <p:nvSpPr>
          <p:cNvPr id="3" name="Subtitle 2"/>
          <p:cNvSpPr>
            <a:spLocks noGrp="1"/>
          </p:cNvSpPr>
          <p:nvPr>
            <p:ph type="subTitle" idx="1"/>
          </p:nvPr>
        </p:nvSpPr>
        <p:spPr>
          <a:xfrm>
            <a:off x="533400" y="6043123"/>
            <a:ext cx="11125200" cy="571500"/>
          </a:xfrm>
        </p:spPr>
        <p:txBody>
          <a:bodyPr>
            <a:normAutofit/>
          </a:bodyPr>
          <a:lstStyle>
            <a:lvl1pPr marL="0" indent="0" algn="ctr">
              <a:spcBef>
                <a:spcPts val="0"/>
              </a:spcBef>
              <a:buNone/>
              <a:defRPr sz="2000" cap="all"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Picture Placeholder 2"/>
          <p:cNvSpPr>
            <a:spLocks noGrp="1"/>
          </p:cNvSpPr>
          <p:nvPr>
            <p:ph type="pic" idx="10"/>
          </p:nvPr>
        </p:nvSpPr>
        <p:spPr>
          <a:xfrm>
            <a:off x="1" y="1"/>
            <a:ext cx="4023360" cy="4745736"/>
          </a:xfrm>
        </p:spPr>
        <p:txBody>
          <a:bodyPr tIns="45720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3" name="Picture Placeholder 2"/>
          <p:cNvSpPr>
            <a:spLocks noGrp="1"/>
          </p:cNvSpPr>
          <p:nvPr>
            <p:ph type="pic" idx="11"/>
          </p:nvPr>
        </p:nvSpPr>
        <p:spPr>
          <a:xfrm>
            <a:off x="4084320" y="1"/>
            <a:ext cx="4023360" cy="4745736"/>
          </a:xfrm>
        </p:spPr>
        <p:txBody>
          <a:bodyPr tIns="45720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4" name="Picture Placeholder 2"/>
          <p:cNvSpPr>
            <a:spLocks noGrp="1"/>
          </p:cNvSpPr>
          <p:nvPr>
            <p:ph type="pic" idx="12"/>
          </p:nvPr>
        </p:nvSpPr>
        <p:spPr>
          <a:xfrm>
            <a:off x="8168640" y="1"/>
            <a:ext cx="4023360" cy="4745736"/>
          </a:xfrm>
        </p:spPr>
        <p:txBody>
          <a:bodyPr tIns="45720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Tree>
    <p:extLst>
      <p:ext uri="{BB962C8B-B14F-4D97-AF65-F5344CB8AC3E}">
        <p14:creationId xmlns:p14="http://schemas.microsoft.com/office/powerpoint/2010/main" val="18137328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F34414-32E5-4876-A64E-083FD0CFDB78}" type="datetimeFigureOut">
              <a:rPr lang="en-US" smtClean="0"/>
              <a:pPr/>
              <a:t>8/4/2021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395907-9341-4EC1-9122-114593A72636}" type="slidenum">
              <a:rPr lang="en-US" smtClean="0"/>
              <a:pPr/>
              <a:t>‹#›</a:t>
            </a:fld>
            <a:endParaRPr lang="en-US"/>
          </a:p>
        </p:txBody>
      </p:sp>
    </p:spTree>
    <p:extLst>
      <p:ext uri="{BB962C8B-B14F-4D97-AF65-F5344CB8AC3E}">
        <p14:creationId xmlns:p14="http://schemas.microsoft.com/office/powerpoint/2010/main" val="11690766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_option 2">
    <p:bg>
      <p:bgPr>
        <a:blipFill>
          <a:blip r:embed="rId2"/>
          <a:stretch>
            <a:fillRect/>
          </a:stretch>
        </a:blipFill>
        <a:effectLst/>
      </p:bgPr>
    </p:bg>
    <p:spTree>
      <p:nvGrpSpPr>
        <p:cNvPr id="1" name=""/>
        <p:cNvGrpSpPr/>
        <p:nvPr/>
      </p:nvGrpSpPr>
      <p:grpSpPr>
        <a:xfrm>
          <a:off x="0" y="0"/>
          <a:ext cx="0" cy="0"/>
          <a:chOff x="0" y="0"/>
          <a:chExt cx="0" cy="0"/>
        </a:xfrm>
      </p:grpSpPr>
      <p:sp>
        <p:nvSpPr>
          <p:cNvPr id="15" name="Right Triangle 14">
            <a:extLst>
              <a:ext uri="{FF2B5EF4-FFF2-40B4-BE49-F238E27FC236}">
                <a16:creationId xmlns:a16="http://schemas.microsoft.com/office/drawing/2014/main" id="{09669F1A-1551-0343-AF85-955A5A9C9346}"/>
              </a:ext>
            </a:extLst>
          </p:cNvPr>
          <p:cNvSpPr/>
          <p:nvPr userDrawn="1"/>
        </p:nvSpPr>
        <p:spPr>
          <a:xfrm flipH="1">
            <a:off x="5116009" y="2885622"/>
            <a:ext cx="7075013" cy="396647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ight Triangle 7">
            <a:extLst>
              <a:ext uri="{FF2B5EF4-FFF2-40B4-BE49-F238E27FC236}">
                <a16:creationId xmlns:a16="http://schemas.microsoft.com/office/drawing/2014/main" id="{9801F64F-2E22-1243-988E-9EAEF5036428}"/>
              </a:ext>
            </a:extLst>
          </p:cNvPr>
          <p:cNvSpPr/>
          <p:nvPr userDrawn="1"/>
        </p:nvSpPr>
        <p:spPr>
          <a:xfrm flipV="1">
            <a:off x="0" y="-5902"/>
            <a:ext cx="12192000" cy="6857999"/>
          </a:xfrm>
          <a:prstGeom prst="rtTriangle">
            <a:avLst/>
          </a:prstGeom>
          <a:solidFill>
            <a:srgbClr val="0399D2">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ight Triangle 8">
            <a:extLst>
              <a:ext uri="{FF2B5EF4-FFF2-40B4-BE49-F238E27FC236}">
                <a16:creationId xmlns:a16="http://schemas.microsoft.com/office/drawing/2014/main" id="{6BD37A45-454D-074A-8355-59F82694C36A}"/>
              </a:ext>
            </a:extLst>
          </p:cNvPr>
          <p:cNvSpPr/>
          <p:nvPr userDrawn="1"/>
        </p:nvSpPr>
        <p:spPr>
          <a:xfrm flipH="1" flipV="1">
            <a:off x="7807680" y="-1"/>
            <a:ext cx="4384315" cy="2879722"/>
          </a:xfrm>
          <a:prstGeom prst="rtTriangle">
            <a:avLst/>
          </a:prstGeom>
          <a:solidFill>
            <a:srgbClr val="008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Parallelogram 11">
            <a:extLst>
              <a:ext uri="{FF2B5EF4-FFF2-40B4-BE49-F238E27FC236}">
                <a16:creationId xmlns:a16="http://schemas.microsoft.com/office/drawing/2014/main" id="{23C9F543-9397-A742-934B-A414FE38956A}"/>
              </a:ext>
            </a:extLst>
          </p:cNvPr>
          <p:cNvSpPr/>
          <p:nvPr userDrawn="1"/>
        </p:nvSpPr>
        <p:spPr>
          <a:xfrm flipH="1" flipV="1">
            <a:off x="-42529" y="504386"/>
            <a:ext cx="12237905" cy="6355010"/>
          </a:xfrm>
          <a:custGeom>
            <a:avLst/>
            <a:gdLst>
              <a:gd name="connsiteX0" fmla="*/ 0 w 12271808"/>
              <a:gd name="connsiteY0" fmla="*/ 3978279 h 3978279"/>
              <a:gd name="connsiteX1" fmla="*/ 994570 w 12271808"/>
              <a:gd name="connsiteY1" fmla="*/ 0 h 3978279"/>
              <a:gd name="connsiteX2" fmla="*/ 12271808 w 12271808"/>
              <a:gd name="connsiteY2" fmla="*/ 0 h 3978279"/>
              <a:gd name="connsiteX3" fmla="*/ 11277238 w 12271808"/>
              <a:gd name="connsiteY3" fmla="*/ 3978279 h 3978279"/>
              <a:gd name="connsiteX4" fmla="*/ 0 w 12271808"/>
              <a:gd name="connsiteY4" fmla="*/ 3978279 h 3978279"/>
              <a:gd name="connsiteX0" fmla="*/ 0 w 12271808"/>
              <a:gd name="connsiteY0" fmla="*/ 3978279 h 6373749"/>
              <a:gd name="connsiteX1" fmla="*/ 994570 w 12271808"/>
              <a:gd name="connsiteY1" fmla="*/ 0 h 6373749"/>
              <a:gd name="connsiteX2" fmla="*/ 12271808 w 12271808"/>
              <a:gd name="connsiteY2" fmla="*/ 0 h 6373749"/>
              <a:gd name="connsiteX3" fmla="*/ 999897 w 12271808"/>
              <a:gd name="connsiteY3" fmla="*/ 6373749 h 6373749"/>
              <a:gd name="connsiteX4" fmla="*/ 0 w 12271808"/>
              <a:gd name="connsiteY4" fmla="*/ 3978279 h 6373749"/>
              <a:gd name="connsiteX0" fmla="*/ 0 w 12271808"/>
              <a:gd name="connsiteY0" fmla="*/ 3978279 h 6373749"/>
              <a:gd name="connsiteX1" fmla="*/ 7176429 w 12271808"/>
              <a:gd name="connsiteY1" fmla="*/ 0 h 6373749"/>
              <a:gd name="connsiteX2" fmla="*/ 12271808 w 12271808"/>
              <a:gd name="connsiteY2" fmla="*/ 0 h 6373749"/>
              <a:gd name="connsiteX3" fmla="*/ 999897 w 12271808"/>
              <a:gd name="connsiteY3" fmla="*/ 6373749 h 6373749"/>
              <a:gd name="connsiteX4" fmla="*/ 0 w 12271808"/>
              <a:gd name="connsiteY4" fmla="*/ 3978279 h 6373749"/>
              <a:gd name="connsiteX0" fmla="*/ 0 w 12168777"/>
              <a:gd name="connsiteY0" fmla="*/ 4544950 h 6373749"/>
              <a:gd name="connsiteX1" fmla="*/ 7073398 w 12168777"/>
              <a:gd name="connsiteY1" fmla="*/ 0 h 6373749"/>
              <a:gd name="connsiteX2" fmla="*/ 12168777 w 12168777"/>
              <a:gd name="connsiteY2" fmla="*/ 0 h 6373749"/>
              <a:gd name="connsiteX3" fmla="*/ 896866 w 12168777"/>
              <a:gd name="connsiteY3" fmla="*/ 6373749 h 6373749"/>
              <a:gd name="connsiteX4" fmla="*/ 0 w 12168777"/>
              <a:gd name="connsiteY4" fmla="*/ 4544950 h 6373749"/>
              <a:gd name="connsiteX0" fmla="*/ 0 w 12220293"/>
              <a:gd name="connsiteY0" fmla="*/ 4016916 h 6373749"/>
              <a:gd name="connsiteX1" fmla="*/ 7124914 w 12220293"/>
              <a:gd name="connsiteY1" fmla="*/ 0 h 6373749"/>
              <a:gd name="connsiteX2" fmla="*/ 12220293 w 12220293"/>
              <a:gd name="connsiteY2" fmla="*/ 0 h 6373749"/>
              <a:gd name="connsiteX3" fmla="*/ 948382 w 12220293"/>
              <a:gd name="connsiteY3" fmla="*/ 6373749 h 6373749"/>
              <a:gd name="connsiteX4" fmla="*/ 0 w 12220293"/>
              <a:gd name="connsiteY4" fmla="*/ 4016916 h 6373749"/>
              <a:gd name="connsiteX0" fmla="*/ 0 w 12220293"/>
              <a:gd name="connsiteY0" fmla="*/ 4055553 h 6412386"/>
              <a:gd name="connsiteX1" fmla="*/ 7124914 w 12220293"/>
              <a:gd name="connsiteY1" fmla="*/ 0 h 6412386"/>
              <a:gd name="connsiteX2" fmla="*/ 12220293 w 12220293"/>
              <a:gd name="connsiteY2" fmla="*/ 38637 h 6412386"/>
              <a:gd name="connsiteX3" fmla="*/ 948382 w 12220293"/>
              <a:gd name="connsiteY3" fmla="*/ 6412386 h 6412386"/>
              <a:gd name="connsiteX4" fmla="*/ 0 w 12220293"/>
              <a:gd name="connsiteY4" fmla="*/ 4055553 h 6412386"/>
              <a:gd name="connsiteX0" fmla="*/ 0 w 12220293"/>
              <a:gd name="connsiteY0" fmla="*/ 4055553 h 5858595"/>
              <a:gd name="connsiteX1" fmla="*/ 7124914 w 12220293"/>
              <a:gd name="connsiteY1" fmla="*/ 0 h 5858595"/>
              <a:gd name="connsiteX2" fmla="*/ 12220293 w 12220293"/>
              <a:gd name="connsiteY2" fmla="*/ 38637 h 5858595"/>
              <a:gd name="connsiteX3" fmla="*/ 729441 w 12220293"/>
              <a:gd name="connsiteY3" fmla="*/ 5858595 h 5858595"/>
              <a:gd name="connsiteX4" fmla="*/ 0 w 12220293"/>
              <a:gd name="connsiteY4" fmla="*/ 4055553 h 5858595"/>
              <a:gd name="connsiteX0" fmla="*/ 0 w 12220293"/>
              <a:gd name="connsiteY0" fmla="*/ 4055553 h 6399507"/>
              <a:gd name="connsiteX1" fmla="*/ 7124914 w 12220293"/>
              <a:gd name="connsiteY1" fmla="*/ 0 h 6399507"/>
              <a:gd name="connsiteX2" fmla="*/ 12220293 w 12220293"/>
              <a:gd name="connsiteY2" fmla="*/ 38637 h 6399507"/>
              <a:gd name="connsiteX3" fmla="*/ 999897 w 12220293"/>
              <a:gd name="connsiteY3" fmla="*/ 6399507 h 6399507"/>
              <a:gd name="connsiteX4" fmla="*/ 0 w 12220293"/>
              <a:gd name="connsiteY4" fmla="*/ 4055553 h 6399507"/>
              <a:gd name="connsiteX0" fmla="*/ 0 w 12273302"/>
              <a:gd name="connsiteY0" fmla="*/ 4056960 h 6400914"/>
              <a:gd name="connsiteX1" fmla="*/ 7124914 w 12273302"/>
              <a:gd name="connsiteY1" fmla="*/ 1407 h 6400914"/>
              <a:gd name="connsiteX2" fmla="*/ 12273302 w 12273302"/>
              <a:gd name="connsiteY2" fmla="*/ 0 h 6400914"/>
              <a:gd name="connsiteX3" fmla="*/ 999897 w 12273302"/>
              <a:gd name="connsiteY3" fmla="*/ 6400914 h 6400914"/>
              <a:gd name="connsiteX4" fmla="*/ 0 w 12273302"/>
              <a:gd name="connsiteY4" fmla="*/ 4056960 h 6400914"/>
              <a:gd name="connsiteX0" fmla="*/ 0 w 12237905"/>
              <a:gd name="connsiteY0" fmla="*/ 4009424 h 6400914"/>
              <a:gd name="connsiteX1" fmla="*/ 7089517 w 12237905"/>
              <a:gd name="connsiteY1" fmla="*/ 1407 h 6400914"/>
              <a:gd name="connsiteX2" fmla="*/ 12237905 w 12237905"/>
              <a:gd name="connsiteY2" fmla="*/ 0 h 6400914"/>
              <a:gd name="connsiteX3" fmla="*/ 964500 w 12237905"/>
              <a:gd name="connsiteY3" fmla="*/ 6400914 h 6400914"/>
              <a:gd name="connsiteX4" fmla="*/ 0 w 12237905"/>
              <a:gd name="connsiteY4" fmla="*/ 4009424 h 6400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37905" h="6400914">
                <a:moveTo>
                  <a:pt x="0" y="4009424"/>
                </a:moveTo>
                <a:lnTo>
                  <a:pt x="7089517" y="1407"/>
                </a:lnTo>
                <a:lnTo>
                  <a:pt x="12237905" y="0"/>
                </a:lnTo>
                <a:lnTo>
                  <a:pt x="964500" y="6400914"/>
                </a:lnTo>
                <a:lnTo>
                  <a:pt x="0" y="4009424"/>
                </a:lnTo>
                <a:close/>
              </a:path>
            </a:pathLst>
          </a:custGeom>
          <a:solidFill>
            <a:srgbClr val="008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riangle 1">
            <a:extLst>
              <a:ext uri="{FF2B5EF4-FFF2-40B4-BE49-F238E27FC236}">
                <a16:creationId xmlns:a16="http://schemas.microsoft.com/office/drawing/2014/main" id="{B7E0EB1B-1D90-B347-8F8D-0A34A21968C1}"/>
              </a:ext>
            </a:extLst>
          </p:cNvPr>
          <p:cNvSpPr/>
          <p:nvPr userDrawn="1"/>
        </p:nvSpPr>
        <p:spPr>
          <a:xfrm rot="16200000">
            <a:off x="9554128" y="236925"/>
            <a:ext cx="2873821" cy="2399969"/>
          </a:xfrm>
          <a:custGeom>
            <a:avLst/>
            <a:gdLst>
              <a:gd name="connsiteX0" fmla="*/ 0 w 2879721"/>
              <a:gd name="connsiteY0" fmla="*/ 2239618 h 2239618"/>
              <a:gd name="connsiteX1" fmla="*/ 1439861 w 2879721"/>
              <a:gd name="connsiteY1" fmla="*/ 0 h 2239618"/>
              <a:gd name="connsiteX2" fmla="*/ 2879721 w 2879721"/>
              <a:gd name="connsiteY2" fmla="*/ 2239618 h 2239618"/>
              <a:gd name="connsiteX3" fmla="*/ 0 w 2879721"/>
              <a:gd name="connsiteY3" fmla="*/ 2239618 h 2239618"/>
              <a:gd name="connsiteX0" fmla="*/ 0 w 2879721"/>
              <a:gd name="connsiteY0" fmla="*/ 2405871 h 2405871"/>
              <a:gd name="connsiteX1" fmla="*/ 1570490 w 2879721"/>
              <a:gd name="connsiteY1" fmla="*/ 0 h 2405871"/>
              <a:gd name="connsiteX2" fmla="*/ 2879721 w 2879721"/>
              <a:gd name="connsiteY2" fmla="*/ 2405871 h 2405871"/>
              <a:gd name="connsiteX3" fmla="*/ 0 w 2879721"/>
              <a:gd name="connsiteY3" fmla="*/ 2405871 h 2405871"/>
              <a:gd name="connsiteX0" fmla="*/ 0 w 2873821"/>
              <a:gd name="connsiteY0" fmla="*/ 2399972 h 2405871"/>
              <a:gd name="connsiteX1" fmla="*/ 1564590 w 2873821"/>
              <a:gd name="connsiteY1" fmla="*/ 0 h 2405871"/>
              <a:gd name="connsiteX2" fmla="*/ 2873821 w 2873821"/>
              <a:gd name="connsiteY2" fmla="*/ 2405871 h 2405871"/>
              <a:gd name="connsiteX3" fmla="*/ 0 w 2873821"/>
              <a:gd name="connsiteY3" fmla="*/ 2399972 h 2405871"/>
              <a:gd name="connsiteX0" fmla="*/ 0 w 2873821"/>
              <a:gd name="connsiteY0" fmla="*/ 2040111 h 2046010"/>
              <a:gd name="connsiteX1" fmla="*/ 1546892 w 2873821"/>
              <a:gd name="connsiteY1" fmla="*/ 0 h 2046010"/>
              <a:gd name="connsiteX2" fmla="*/ 2873821 w 2873821"/>
              <a:gd name="connsiteY2" fmla="*/ 2046010 h 2046010"/>
              <a:gd name="connsiteX3" fmla="*/ 0 w 2873821"/>
              <a:gd name="connsiteY3" fmla="*/ 2040111 h 2046010"/>
              <a:gd name="connsiteX0" fmla="*/ 0 w 2873821"/>
              <a:gd name="connsiteY0" fmla="*/ 2394070 h 2399969"/>
              <a:gd name="connsiteX1" fmla="*/ 1564590 w 2873821"/>
              <a:gd name="connsiteY1" fmla="*/ 0 h 2399969"/>
              <a:gd name="connsiteX2" fmla="*/ 2873821 w 2873821"/>
              <a:gd name="connsiteY2" fmla="*/ 2399969 h 2399969"/>
              <a:gd name="connsiteX3" fmla="*/ 0 w 2873821"/>
              <a:gd name="connsiteY3" fmla="*/ 2394070 h 2399969"/>
            </a:gdLst>
            <a:ahLst/>
            <a:cxnLst>
              <a:cxn ang="0">
                <a:pos x="connsiteX0" y="connsiteY0"/>
              </a:cxn>
              <a:cxn ang="0">
                <a:pos x="connsiteX1" y="connsiteY1"/>
              </a:cxn>
              <a:cxn ang="0">
                <a:pos x="connsiteX2" y="connsiteY2"/>
              </a:cxn>
              <a:cxn ang="0">
                <a:pos x="connsiteX3" y="connsiteY3"/>
              </a:cxn>
            </a:cxnLst>
            <a:rect l="l" t="t" r="r" b="b"/>
            <a:pathLst>
              <a:path w="2873821" h="2399969">
                <a:moveTo>
                  <a:pt x="0" y="2394070"/>
                </a:moveTo>
                <a:lnTo>
                  <a:pt x="1564590" y="0"/>
                </a:lnTo>
                <a:lnTo>
                  <a:pt x="2873821" y="2399969"/>
                </a:lnTo>
                <a:lnTo>
                  <a:pt x="0" y="2394070"/>
                </a:lnTo>
                <a:close/>
              </a:path>
            </a:pathLst>
          </a:custGeom>
          <a:solidFill>
            <a:srgbClr val="007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21">
            <a:extLst>
              <a:ext uri="{FF2B5EF4-FFF2-40B4-BE49-F238E27FC236}">
                <a16:creationId xmlns:a16="http://schemas.microsoft.com/office/drawing/2014/main" id="{989EFDF4-7768-A24E-9A80-BC3911419976}"/>
              </a:ext>
            </a:extLst>
          </p:cNvPr>
          <p:cNvSpPr>
            <a:spLocks noGrp="1"/>
          </p:cNvSpPr>
          <p:nvPr>
            <p:ph type="body" sz="quarter" idx="23" hasCustomPrompt="1"/>
          </p:nvPr>
        </p:nvSpPr>
        <p:spPr>
          <a:xfrm>
            <a:off x="438293" y="920898"/>
            <a:ext cx="6845102" cy="701731"/>
          </a:xfrm>
          <a:effectLst>
            <a:outerShdw sx="1000" sy="1000" algn="l" rotWithShape="0">
              <a:prstClr val="black"/>
            </a:outerShdw>
          </a:effectLst>
        </p:spPr>
        <p:txBody>
          <a:bodyPr wrap="square">
            <a:spAutoFit/>
          </a:bodyPr>
          <a:lstStyle>
            <a:lvl1pPr marL="0" indent="0">
              <a:buNone/>
              <a:defRPr sz="4400">
                <a:solidFill>
                  <a:schemeClr val="bg1"/>
                </a:solidFill>
                <a:effectLst>
                  <a:outerShdw blurRad="50800" dist="38100" algn="l" rotWithShape="0">
                    <a:prstClr val="black">
                      <a:alpha val="40000"/>
                    </a:prstClr>
                  </a:outerShdw>
                </a:effectLst>
              </a:defRPr>
            </a:lvl1pPr>
          </a:lstStyle>
          <a:p>
            <a:pPr lvl="0"/>
            <a:r>
              <a:rPr lang="en-US" dirty="0"/>
              <a:t>Presentation Title</a:t>
            </a:r>
          </a:p>
        </p:txBody>
      </p:sp>
      <p:pic>
        <p:nvPicPr>
          <p:cNvPr id="7" name="Picture 20" descr="Logo">
            <a:extLst>
              <a:ext uri="{FF2B5EF4-FFF2-40B4-BE49-F238E27FC236}">
                <a16:creationId xmlns:a16="http://schemas.microsoft.com/office/drawing/2014/main" id="{F77E307E-6145-FF4C-BC65-336253C21C9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954705" y="4689472"/>
            <a:ext cx="1689100" cy="1641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Placeholder 25">
            <a:extLst>
              <a:ext uri="{FF2B5EF4-FFF2-40B4-BE49-F238E27FC236}">
                <a16:creationId xmlns:a16="http://schemas.microsoft.com/office/drawing/2014/main" id="{1B8D0B37-76CF-9E46-9B0A-B4F9A911C582}"/>
              </a:ext>
            </a:extLst>
          </p:cNvPr>
          <p:cNvSpPr>
            <a:spLocks noGrp="1"/>
          </p:cNvSpPr>
          <p:nvPr>
            <p:ph type="body" sz="quarter" idx="24" hasCustomPrompt="1"/>
          </p:nvPr>
        </p:nvSpPr>
        <p:spPr>
          <a:xfrm>
            <a:off x="1074211" y="6331425"/>
            <a:ext cx="5002212" cy="341632"/>
          </a:xfrm>
        </p:spPr>
        <p:txBody>
          <a:bodyPr>
            <a:spAutoFit/>
          </a:bodyPr>
          <a:lstStyle>
            <a:lvl1pPr marL="0" indent="0" algn="l">
              <a:buNone/>
              <a:defRPr sz="1800">
                <a:solidFill>
                  <a:srgbClr val="FED141"/>
                </a:solidFill>
              </a:defRPr>
            </a:lvl1pPr>
          </a:lstStyle>
          <a:p>
            <a:pPr lvl="0"/>
            <a:r>
              <a:rPr lang="en-US" dirty="0"/>
              <a:t>Date | Chuck Fallon, CEO</a:t>
            </a:r>
          </a:p>
        </p:txBody>
      </p:sp>
    </p:spTree>
    <p:extLst>
      <p:ext uri="{BB962C8B-B14F-4D97-AF65-F5344CB8AC3E}">
        <p14:creationId xmlns:p14="http://schemas.microsoft.com/office/powerpoint/2010/main" val="10091698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slide">
    <p:bg>
      <p:bgPr>
        <a:blipFill>
          <a:blip r:embed="rId2"/>
          <a:stretch>
            <a:fillRect l="14" t="-279" r="-408" b="-117"/>
          </a:stretch>
        </a:blipFill>
        <a:effectLst/>
      </p:bgPr>
    </p:bg>
    <p:spTree>
      <p:nvGrpSpPr>
        <p:cNvPr id="1" name=""/>
        <p:cNvGrpSpPr/>
        <p:nvPr/>
      </p:nvGrpSpPr>
      <p:grpSpPr>
        <a:xfrm>
          <a:off x="0" y="0"/>
          <a:ext cx="0" cy="0"/>
          <a:chOff x="0" y="0"/>
          <a:chExt cx="0" cy="0"/>
        </a:xfrm>
      </p:grpSpPr>
      <p:sp>
        <p:nvSpPr>
          <p:cNvPr id="8" name="Right Triangle 7">
            <a:extLst>
              <a:ext uri="{FF2B5EF4-FFF2-40B4-BE49-F238E27FC236}">
                <a16:creationId xmlns:a16="http://schemas.microsoft.com/office/drawing/2014/main" id="{033A6B4F-CC72-EB4A-ACCF-D021D27B5FE3}"/>
              </a:ext>
            </a:extLst>
          </p:cNvPr>
          <p:cNvSpPr/>
          <p:nvPr userDrawn="1"/>
        </p:nvSpPr>
        <p:spPr>
          <a:xfrm>
            <a:off x="0" y="2204578"/>
            <a:ext cx="10974376" cy="4653422"/>
          </a:xfrm>
          <a:prstGeom prst="rtTriangle">
            <a:avLst/>
          </a:prstGeom>
          <a:solidFill>
            <a:srgbClr val="0087BB">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ight Triangle 8">
            <a:extLst>
              <a:ext uri="{FF2B5EF4-FFF2-40B4-BE49-F238E27FC236}">
                <a16:creationId xmlns:a16="http://schemas.microsoft.com/office/drawing/2014/main" id="{F4895E22-FB01-424F-BAE8-734F6D58CF6C}"/>
              </a:ext>
            </a:extLst>
          </p:cNvPr>
          <p:cNvSpPr/>
          <p:nvPr userDrawn="1"/>
        </p:nvSpPr>
        <p:spPr>
          <a:xfrm flipH="1">
            <a:off x="7647709" y="4914962"/>
            <a:ext cx="4604432" cy="1943038"/>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21">
            <a:extLst>
              <a:ext uri="{FF2B5EF4-FFF2-40B4-BE49-F238E27FC236}">
                <a16:creationId xmlns:a16="http://schemas.microsoft.com/office/drawing/2014/main" id="{29338FF9-9084-2445-8E74-0265A1E1021F}"/>
              </a:ext>
            </a:extLst>
          </p:cNvPr>
          <p:cNvSpPr>
            <a:spLocks noGrp="1"/>
          </p:cNvSpPr>
          <p:nvPr>
            <p:ph type="body" sz="quarter" idx="14" hasCustomPrompt="1"/>
          </p:nvPr>
        </p:nvSpPr>
        <p:spPr>
          <a:xfrm>
            <a:off x="641351" y="5027681"/>
            <a:ext cx="5454649" cy="701731"/>
          </a:xfrm>
        </p:spPr>
        <p:txBody>
          <a:bodyPr>
            <a:spAutoFit/>
          </a:bodyPr>
          <a:lstStyle>
            <a:lvl1pPr marL="0" indent="0">
              <a:buNone/>
              <a:defRPr sz="4400">
                <a:solidFill>
                  <a:srgbClr val="FED141"/>
                </a:solidFill>
                <a:effectLst/>
              </a:defRPr>
            </a:lvl1pPr>
          </a:lstStyle>
          <a:p>
            <a:pPr lvl="0"/>
            <a:r>
              <a:rPr lang="en-US" dirty="0"/>
              <a:t>SECTION TITLE</a:t>
            </a:r>
          </a:p>
        </p:txBody>
      </p:sp>
      <p:pic>
        <p:nvPicPr>
          <p:cNvPr id="11" name="Picture 20" descr="Logo">
            <a:extLst>
              <a:ext uri="{FF2B5EF4-FFF2-40B4-BE49-F238E27FC236}">
                <a16:creationId xmlns:a16="http://schemas.microsoft.com/office/drawing/2014/main" id="{7D134BB3-A52B-B64D-AE11-ED2528831B0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888757" y="5558352"/>
            <a:ext cx="1101810" cy="107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ontent Placeholder 13">
            <a:extLst>
              <a:ext uri="{FF2B5EF4-FFF2-40B4-BE49-F238E27FC236}">
                <a16:creationId xmlns:a16="http://schemas.microsoft.com/office/drawing/2014/main" id="{88D79A44-B991-B54A-8FCF-005805552A53}"/>
              </a:ext>
            </a:extLst>
          </p:cNvPr>
          <p:cNvSpPr>
            <a:spLocks noGrp="1"/>
          </p:cNvSpPr>
          <p:nvPr>
            <p:ph sz="quarter" idx="15" hasCustomPrompt="1"/>
          </p:nvPr>
        </p:nvSpPr>
        <p:spPr>
          <a:xfrm>
            <a:off x="1252632" y="5360896"/>
            <a:ext cx="5351463" cy="533400"/>
          </a:xfrm>
        </p:spPr>
        <p:txBody>
          <a:bodyPr>
            <a:noAutofit/>
          </a:bodyPr>
          <a:lstStyle>
            <a:lvl1pPr marL="0" indent="0">
              <a:buFontTx/>
              <a:buNone/>
              <a:defRPr sz="4400" b="0">
                <a:solidFill>
                  <a:schemeClr val="bg1"/>
                </a:solidFill>
                <a:latin typeface="Rage Italic" panose="03070502040507070304" pitchFamily="66" charset="77"/>
              </a:defRPr>
            </a:lvl1pPr>
          </a:lstStyle>
          <a:p>
            <a:pPr lvl="0"/>
            <a:r>
              <a:rPr lang="en-US" dirty="0"/>
              <a:t>emphasis goes here</a:t>
            </a:r>
          </a:p>
        </p:txBody>
      </p:sp>
    </p:spTree>
    <p:extLst>
      <p:ext uri="{BB962C8B-B14F-4D97-AF65-F5344CB8AC3E}">
        <p14:creationId xmlns:p14="http://schemas.microsoft.com/office/powerpoint/2010/main" val="3801666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ight Triangle 13">
            <a:extLst>
              <a:ext uri="{FF2B5EF4-FFF2-40B4-BE49-F238E27FC236}">
                <a16:creationId xmlns:a16="http://schemas.microsoft.com/office/drawing/2014/main" id="{D09E9DD2-68BD-DE45-8B5E-CCC0F293818A}"/>
              </a:ext>
            </a:extLst>
          </p:cNvPr>
          <p:cNvSpPr/>
          <p:nvPr userDrawn="1"/>
        </p:nvSpPr>
        <p:spPr>
          <a:xfrm rot="5400000">
            <a:off x="1196591" y="-1202182"/>
            <a:ext cx="3429001" cy="5822185"/>
          </a:xfrm>
          <a:prstGeom prst="rtTriangle">
            <a:avLst/>
          </a:prstGeom>
          <a:gradFill flip="none" rotWithShape="1">
            <a:gsLst>
              <a:gs pos="58000">
                <a:schemeClr val="bg1">
                  <a:alpha val="0"/>
                </a:schemeClr>
              </a:gs>
              <a:gs pos="73000">
                <a:schemeClr val="bg1"/>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anose="020B0604020202020204" pitchFamily="34" charset="0"/>
            </a:endParaRPr>
          </a:p>
        </p:txBody>
      </p:sp>
      <p:grpSp>
        <p:nvGrpSpPr>
          <p:cNvPr id="27" name="Group 26">
            <a:extLst>
              <a:ext uri="{FF2B5EF4-FFF2-40B4-BE49-F238E27FC236}">
                <a16:creationId xmlns:a16="http://schemas.microsoft.com/office/drawing/2014/main" id="{37D3CC3C-CF70-4740-B5BC-BC56C64C7A68}"/>
              </a:ext>
            </a:extLst>
          </p:cNvPr>
          <p:cNvGrpSpPr/>
          <p:nvPr userDrawn="1"/>
        </p:nvGrpSpPr>
        <p:grpSpPr>
          <a:xfrm>
            <a:off x="2378808" y="-23150"/>
            <a:ext cx="9825892" cy="6904300"/>
            <a:chOff x="2378808" y="-23150"/>
            <a:chExt cx="9825892" cy="6904300"/>
          </a:xfrm>
        </p:grpSpPr>
        <p:grpSp>
          <p:nvGrpSpPr>
            <p:cNvPr id="7" name="Group 6">
              <a:extLst>
                <a:ext uri="{FF2B5EF4-FFF2-40B4-BE49-F238E27FC236}">
                  <a16:creationId xmlns:a16="http://schemas.microsoft.com/office/drawing/2014/main" id="{5D190B18-97DD-AE4A-B1A7-3077EA0841C5}"/>
                </a:ext>
              </a:extLst>
            </p:cNvPr>
            <p:cNvGrpSpPr/>
            <p:nvPr userDrawn="1"/>
          </p:nvGrpSpPr>
          <p:grpSpPr>
            <a:xfrm>
              <a:off x="2391508" y="23150"/>
              <a:ext cx="9813192" cy="6858000"/>
              <a:chOff x="2391508" y="0"/>
              <a:chExt cx="9813192" cy="6858000"/>
            </a:xfrm>
          </p:grpSpPr>
          <p:sp>
            <p:nvSpPr>
              <p:cNvPr id="16" name="Right Triangle 15">
                <a:extLst>
                  <a:ext uri="{FF2B5EF4-FFF2-40B4-BE49-F238E27FC236}">
                    <a16:creationId xmlns:a16="http://schemas.microsoft.com/office/drawing/2014/main" id="{6B016929-BAF1-9F41-B2F5-67BF28A57C49}"/>
                  </a:ext>
                </a:extLst>
              </p:cNvPr>
              <p:cNvSpPr/>
              <p:nvPr userDrawn="1"/>
            </p:nvSpPr>
            <p:spPr>
              <a:xfrm flipH="1">
                <a:off x="2391508" y="1055077"/>
                <a:ext cx="9800492" cy="5802923"/>
              </a:xfrm>
              <a:prstGeom prst="rtTriangle">
                <a:avLst/>
              </a:prstGeom>
              <a:solidFill>
                <a:srgbClr val="007DAB">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ight Triangle 16">
                <a:extLst>
                  <a:ext uri="{FF2B5EF4-FFF2-40B4-BE49-F238E27FC236}">
                    <a16:creationId xmlns:a16="http://schemas.microsoft.com/office/drawing/2014/main" id="{D7298297-73FA-D346-ACD8-6DE568E78E94}"/>
                  </a:ext>
                </a:extLst>
              </p:cNvPr>
              <p:cNvSpPr/>
              <p:nvPr userDrawn="1"/>
            </p:nvSpPr>
            <p:spPr>
              <a:xfrm flipH="1">
                <a:off x="2783910" y="1259458"/>
                <a:ext cx="9420790" cy="5598542"/>
              </a:xfrm>
              <a:prstGeom prst="rtTriangle">
                <a:avLst/>
              </a:prstGeom>
              <a:gradFill>
                <a:gsLst>
                  <a:gs pos="0">
                    <a:srgbClr val="00A1B1">
                      <a:alpha val="52000"/>
                    </a:srgbClr>
                  </a:gs>
                  <a:gs pos="76000">
                    <a:srgbClr val="0399D2">
                      <a:alpha val="63000"/>
                    </a:srgbClr>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ight Triangle 17">
                <a:extLst>
                  <a:ext uri="{FF2B5EF4-FFF2-40B4-BE49-F238E27FC236}">
                    <a16:creationId xmlns:a16="http://schemas.microsoft.com/office/drawing/2014/main" id="{DB4D8C13-B485-974F-8BF1-509E2E07F457}"/>
                  </a:ext>
                </a:extLst>
              </p:cNvPr>
              <p:cNvSpPr/>
              <p:nvPr userDrawn="1"/>
            </p:nvSpPr>
            <p:spPr>
              <a:xfrm flipH="1" flipV="1">
                <a:off x="5822183" y="0"/>
                <a:ext cx="6382516" cy="4239204"/>
              </a:xfrm>
              <a:prstGeom prst="rtTriangle">
                <a:avLst/>
              </a:prstGeom>
              <a:gradFill>
                <a:gsLst>
                  <a:gs pos="0">
                    <a:schemeClr val="bg2">
                      <a:lumMod val="90000"/>
                      <a:alpha val="30000"/>
                    </a:schemeClr>
                  </a:gs>
                  <a:gs pos="76000">
                    <a:schemeClr val="bg2">
                      <a:lumMod val="90000"/>
                      <a:alpha val="22000"/>
                    </a:schemeClr>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2" name="Group 21">
              <a:extLst>
                <a:ext uri="{FF2B5EF4-FFF2-40B4-BE49-F238E27FC236}">
                  <a16:creationId xmlns:a16="http://schemas.microsoft.com/office/drawing/2014/main" id="{A0C399A1-CB6C-7341-9B40-479118C3527A}"/>
                </a:ext>
              </a:extLst>
            </p:cNvPr>
            <p:cNvGrpSpPr/>
            <p:nvPr userDrawn="1"/>
          </p:nvGrpSpPr>
          <p:grpSpPr>
            <a:xfrm>
              <a:off x="2378808" y="-23150"/>
              <a:ext cx="9813192" cy="6858000"/>
              <a:chOff x="2391508" y="0"/>
              <a:chExt cx="9813192" cy="6858000"/>
            </a:xfrm>
          </p:grpSpPr>
          <p:sp>
            <p:nvSpPr>
              <p:cNvPr id="23" name="Right Triangle 22">
                <a:extLst>
                  <a:ext uri="{FF2B5EF4-FFF2-40B4-BE49-F238E27FC236}">
                    <a16:creationId xmlns:a16="http://schemas.microsoft.com/office/drawing/2014/main" id="{1802D003-E5B0-0041-B8D0-6324153390B9}"/>
                  </a:ext>
                </a:extLst>
              </p:cNvPr>
              <p:cNvSpPr/>
              <p:nvPr userDrawn="1"/>
            </p:nvSpPr>
            <p:spPr>
              <a:xfrm flipH="1">
                <a:off x="2391508" y="1055077"/>
                <a:ext cx="9800492" cy="5802923"/>
              </a:xfrm>
              <a:prstGeom prst="rtTriangle">
                <a:avLst/>
              </a:prstGeom>
              <a:solidFill>
                <a:srgbClr val="007DAB">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ight Triangle 23">
                <a:extLst>
                  <a:ext uri="{FF2B5EF4-FFF2-40B4-BE49-F238E27FC236}">
                    <a16:creationId xmlns:a16="http://schemas.microsoft.com/office/drawing/2014/main" id="{AC51E1C4-21DF-5243-9F53-8820648B65A7}"/>
                  </a:ext>
                </a:extLst>
              </p:cNvPr>
              <p:cNvSpPr/>
              <p:nvPr userDrawn="1"/>
            </p:nvSpPr>
            <p:spPr>
              <a:xfrm flipH="1">
                <a:off x="2783910" y="1259458"/>
                <a:ext cx="9420790" cy="5598542"/>
              </a:xfrm>
              <a:prstGeom prst="rtTriangle">
                <a:avLst/>
              </a:prstGeom>
              <a:gradFill>
                <a:gsLst>
                  <a:gs pos="0">
                    <a:srgbClr val="00A1B1">
                      <a:alpha val="52000"/>
                    </a:srgbClr>
                  </a:gs>
                  <a:gs pos="76000">
                    <a:srgbClr val="0399D2">
                      <a:alpha val="63000"/>
                    </a:srgbClr>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ight Triangle 24">
                <a:extLst>
                  <a:ext uri="{FF2B5EF4-FFF2-40B4-BE49-F238E27FC236}">
                    <a16:creationId xmlns:a16="http://schemas.microsoft.com/office/drawing/2014/main" id="{69412F50-E121-434C-86E3-F6BEBDAC0E94}"/>
                  </a:ext>
                </a:extLst>
              </p:cNvPr>
              <p:cNvSpPr/>
              <p:nvPr userDrawn="1"/>
            </p:nvSpPr>
            <p:spPr>
              <a:xfrm flipH="1" flipV="1">
                <a:off x="5822183" y="0"/>
                <a:ext cx="6382516" cy="4239204"/>
              </a:xfrm>
              <a:prstGeom prst="rtTriangle">
                <a:avLst/>
              </a:prstGeom>
              <a:gradFill>
                <a:gsLst>
                  <a:gs pos="0">
                    <a:schemeClr val="bg2">
                      <a:lumMod val="90000"/>
                    </a:schemeClr>
                  </a:gs>
                  <a:gs pos="76000">
                    <a:schemeClr val="bg2">
                      <a:lumMod val="90000"/>
                      <a:alpha val="22000"/>
                    </a:schemeClr>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19" name="Text Placeholder 30">
            <a:extLst>
              <a:ext uri="{FF2B5EF4-FFF2-40B4-BE49-F238E27FC236}">
                <a16:creationId xmlns:a16="http://schemas.microsoft.com/office/drawing/2014/main" id="{A7C65759-A608-3E40-9A49-B65915645E2A}"/>
              </a:ext>
            </a:extLst>
          </p:cNvPr>
          <p:cNvSpPr>
            <a:spLocks noGrp="1"/>
          </p:cNvSpPr>
          <p:nvPr userDrawn="1">
            <p:ph type="body" sz="quarter" idx="15" hasCustomPrompt="1"/>
          </p:nvPr>
        </p:nvSpPr>
        <p:spPr>
          <a:xfrm>
            <a:off x="6035768" y="4893038"/>
            <a:ext cx="5119911" cy="1311128"/>
          </a:xfrm>
        </p:spPr>
        <p:txBody>
          <a:bodyPr wrap="square">
            <a:spAutoFit/>
          </a:bodyPr>
          <a:lstStyle>
            <a:lvl1pPr marL="0" indent="0">
              <a:lnSpc>
                <a:spcPct val="90000"/>
              </a:lnSpc>
              <a:spcBef>
                <a:spcPts val="0"/>
              </a:spcBef>
              <a:buNone/>
              <a:defRPr sz="4400">
                <a:solidFill>
                  <a:srgbClr val="FED141"/>
                </a:solidFill>
                <a:effectLst/>
              </a:defRPr>
            </a:lvl1pPr>
          </a:lstStyle>
          <a:p>
            <a:pPr lvl="0"/>
            <a:r>
              <a:rPr lang="en-US" dirty="0"/>
              <a:t>TITLE GOES RIGHT HERE</a:t>
            </a:r>
          </a:p>
        </p:txBody>
      </p:sp>
      <p:sp>
        <p:nvSpPr>
          <p:cNvPr id="20" name="Text Placeholder 32">
            <a:extLst>
              <a:ext uri="{FF2B5EF4-FFF2-40B4-BE49-F238E27FC236}">
                <a16:creationId xmlns:a16="http://schemas.microsoft.com/office/drawing/2014/main" id="{222B01E6-00A7-BD46-A22B-46E766CE06D8}"/>
              </a:ext>
            </a:extLst>
          </p:cNvPr>
          <p:cNvSpPr>
            <a:spLocks noGrp="1"/>
          </p:cNvSpPr>
          <p:nvPr userDrawn="1">
            <p:ph type="body" sz="quarter" idx="16" hasCustomPrompt="1"/>
          </p:nvPr>
        </p:nvSpPr>
        <p:spPr>
          <a:xfrm>
            <a:off x="7047705" y="5864632"/>
            <a:ext cx="3954592" cy="604781"/>
          </a:xfrm>
        </p:spPr>
        <p:txBody>
          <a:bodyPr>
            <a:spAutoFit/>
          </a:bodyPr>
          <a:lstStyle>
            <a:lvl1pPr marL="0" indent="0">
              <a:buNone/>
              <a:defRPr sz="3600" b="0" spc="-150">
                <a:solidFill>
                  <a:schemeClr val="bg1"/>
                </a:solidFill>
                <a:latin typeface="Rage Italic" panose="03070502040507070304" pitchFamily="66" charset="77"/>
              </a:defRPr>
            </a:lvl1pPr>
          </a:lstStyle>
          <a:p>
            <a:pPr lvl="0"/>
            <a:r>
              <a:rPr lang="en-US" dirty="0"/>
              <a:t>emphasis goes here</a:t>
            </a:r>
          </a:p>
        </p:txBody>
      </p:sp>
      <p:pic>
        <p:nvPicPr>
          <p:cNvPr id="15" name="Picture 20" descr="Logo">
            <a:extLst>
              <a:ext uri="{FF2B5EF4-FFF2-40B4-BE49-F238E27FC236}">
                <a16:creationId xmlns:a16="http://schemas.microsoft.com/office/drawing/2014/main" id="{AA07747A-077E-E145-8BEA-ADC43416976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50606" y="304430"/>
            <a:ext cx="1308100" cy="127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72467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1">
    <p:spTree>
      <p:nvGrpSpPr>
        <p:cNvPr id="1" name=""/>
        <p:cNvGrpSpPr/>
        <p:nvPr/>
      </p:nvGrpSpPr>
      <p:grpSpPr>
        <a:xfrm>
          <a:off x="0" y="0"/>
          <a:ext cx="0" cy="0"/>
          <a:chOff x="0" y="0"/>
          <a:chExt cx="0" cy="0"/>
        </a:xfrm>
      </p:grpSpPr>
      <p:sp>
        <p:nvSpPr>
          <p:cNvPr id="16" name="Text Placeholder 30">
            <a:extLst>
              <a:ext uri="{FF2B5EF4-FFF2-40B4-BE49-F238E27FC236}">
                <a16:creationId xmlns:a16="http://schemas.microsoft.com/office/drawing/2014/main" id="{3D35A4CB-D793-474B-8183-C4C6064B705C}"/>
              </a:ext>
            </a:extLst>
          </p:cNvPr>
          <p:cNvSpPr>
            <a:spLocks noGrp="1"/>
          </p:cNvSpPr>
          <p:nvPr>
            <p:ph type="body" sz="quarter" idx="15" hasCustomPrompt="1"/>
          </p:nvPr>
        </p:nvSpPr>
        <p:spPr>
          <a:xfrm>
            <a:off x="523531" y="328134"/>
            <a:ext cx="4373933" cy="757130"/>
          </a:xfrm>
        </p:spPr>
        <p:txBody>
          <a:bodyPr>
            <a:spAutoFit/>
          </a:bodyPr>
          <a:lstStyle>
            <a:lvl1pPr marL="0" indent="0">
              <a:buNone/>
              <a:defRPr sz="4800">
                <a:solidFill>
                  <a:srgbClr val="0076A3"/>
                </a:solidFill>
                <a:effectLst/>
              </a:defRPr>
            </a:lvl1pPr>
          </a:lstStyle>
          <a:p>
            <a:pPr lvl="0"/>
            <a:r>
              <a:rPr lang="en-US" dirty="0"/>
              <a:t>TITLE HERE</a:t>
            </a:r>
          </a:p>
        </p:txBody>
      </p:sp>
      <p:sp>
        <p:nvSpPr>
          <p:cNvPr id="17" name="Text Placeholder 32">
            <a:extLst>
              <a:ext uri="{FF2B5EF4-FFF2-40B4-BE49-F238E27FC236}">
                <a16:creationId xmlns:a16="http://schemas.microsoft.com/office/drawing/2014/main" id="{74AFDFB1-6FD2-014A-9279-C097CF72C70C}"/>
              </a:ext>
            </a:extLst>
          </p:cNvPr>
          <p:cNvSpPr>
            <a:spLocks noGrp="1"/>
          </p:cNvSpPr>
          <p:nvPr>
            <p:ph type="body" sz="quarter" idx="16" hasCustomPrompt="1"/>
          </p:nvPr>
        </p:nvSpPr>
        <p:spPr>
          <a:xfrm>
            <a:off x="1873268" y="842388"/>
            <a:ext cx="4511629" cy="661720"/>
          </a:xfrm>
        </p:spPr>
        <p:txBody>
          <a:bodyPr wrap="square">
            <a:spAutoFit/>
          </a:bodyPr>
          <a:lstStyle>
            <a:lvl1pPr marL="0" indent="0">
              <a:buNone/>
              <a:defRPr sz="4000" b="0" spc="-150">
                <a:solidFill>
                  <a:srgbClr val="00B3BE"/>
                </a:solidFill>
                <a:latin typeface="Rage Italic" panose="03070502040507070304" pitchFamily="66" charset="77"/>
              </a:defRPr>
            </a:lvl1pPr>
          </a:lstStyle>
          <a:p>
            <a:pPr lvl="0"/>
            <a:r>
              <a:rPr lang="en-US" dirty="0"/>
              <a:t>optional emphasis here</a:t>
            </a:r>
          </a:p>
        </p:txBody>
      </p:sp>
      <p:sp>
        <p:nvSpPr>
          <p:cNvPr id="8" name="Right Triangle 7">
            <a:extLst>
              <a:ext uri="{FF2B5EF4-FFF2-40B4-BE49-F238E27FC236}">
                <a16:creationId xmlns:a16="http://schemas.microsoft.com/office/drawing/2014/main" id="{8C48EDFD-1498-C24D-9E76-38762A224797}"/>
              </a:ext>
            </a:extLst>
          </p:cNvPr>
          <p:cNvSpPr/>
          <p:nvPr userDrawn="1"/>
        </p:nvSpPr>
        <p:spPr>
          <a:xfrm flipH="1" flipV="1">
            <a:off x="5857239" y="0"/>
            <a:ext cx="6334761" cy="4167428"/>
          </a:xfrm>
          <a:prstGeom prst="rtTriangle">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ight Triangle 8">
            <a:extLst>
              <a:ext uri="{FF2B5EF4-FFF2-40B4-BE49-F238E27FC236}">
                <a16:creationId xmlns:a16="http://schemas.microsoft.com/office/drawing/2014/main" id="{C612AE93-ABB8-6948-8EAA-572E68D0323C}"/>
              </a:ext>
            </a:extLst>
          </p:cNvPr>
          <p:cNvSpPr/>
          <p:nvPr userDrawn="1"/>
        </p:nvSpPr>
        <p:spPr>
          <a:xfrm flipH="1">
            <a:off x="4194174" y="2346325"/>
            <a:ext cx="7997826" cy="4511675"/>
          </a:xfrm>
          <a:prstGeom prst="rtTriangle">
            <a:avLst/>
          </a:prstGeom>
          <a:solidFill>
            <a:srgbClr val="0087BB">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20" descr="Logo">
            <a:extLst>
              <a:ext uri="{FF2B5EF4-FFF2-40B4-BE49-F238E27FC236}">
                <a16:creationId xmlns:a16="http://schemas.microsoft.com/office/drawing/2014/main" id="{F60E8459-CD6A-0744-A9AC-7F2F6B41A21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888757" y="5606058"/>
            <a:ext cx="94984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40">
            <a:extLst>
              <a:ext uri="{FF2B5EF4-FFF2-40B4-BE49-F238E27FC236}">
                <a16:creationId xmlns:a16="http://schemas.microsoft.com/office/drawing/2014/main" id="{D13BF0BD-798B-EB4E-8FBB-D6103C8D8ABD}"/>
              </a:ext>
            </a:extLst>
          </p:cNvPr>
          <p:cNvSpPr>
            <a:spLocks noGrp="1"/>
          </p:cNvSpPr>
          <p:nvPr>
            <p:ph type="body" sz="quarter" idx="26" hasCustomPrompt="1"/>
          </p:nvPr>
        </p:nvSpPr>
        <p:spPr>
          <a:xfrm>
            <a:off x="523531" y="2016328"/>
            <a:ext cx="2736223" cy="424732"/>
          </a:xfrm>
        </p:spPr>
        <p:txBody>
          <a:bodyPr>
            <a:spAutoFit/>
          </a:bodyPr>
          <a:lstStyle>
            <a:lvl1pPr marL="0" indent="0" algn="l">
              <a:buNone/>
              <a:defRPr sz="2400" b="0">
                <a:solidFill>
                  <a:srgbClr val="0076A3"/>
                </a:solidFill>
              </a:defRPr>
            </a:lvl1pPr>
          </a:lstStyle>
          <a:p>
            <a:pPr lvl="0"/>
            <a:r>
              <a:rPr lang="en-US" dirty="0"/>
              <a:t>Subheading here</a:t>
            </a:r>
          </a:p>
        </p:txBody>
      </p:sp>
      <p:sp>
        <p:nvSpPr>
          <p:cNvPr id="11" name="Text Placeholder 44">
            <a:extLst>
              <a:ext uri="{FF2B5EF4-FFF2-40B4-BE49-F238E27FC236}">
                <a16:creationId xmlns:a16="http://schemas.microsoft.com/office/drawing/2014/main" id="{425D903F-CADC-034E-B8E9-278CADD87C94}"/>
              </a:ext>
            </a:extLst>
          </p:cNvPr>
          <p:cNvSpPr>
            <a:spLocks noGrp="1"/>
          </p:cNvSpPr>
          <p:nvPr>
            <p:ph type="body" sz="quarter" idx="36" hasCustomPrompt="1"/>
          </p:nvPr>
        </p:nvSpPr>
        <p:spPr>
          <a:xfrm>
            <a:off x="523531" y="2491624"/>
            <a:ext cx="7230940" cy="2184381"/>
          </a:xfrm>
        </p:spPr>
        <p:txBody>
          <a:bodyPr wrap="square">
            <a:spAutoFit/>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sz="1800" b="0">
                <a:solidFill>
                  <a:schemeClr val="bg2">
                    <a:lumMod val="25000"/>
                  </a:schemeClr>
                </a:solidFill>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p>
          <a:p>
            <a:pPr lvl="0"/>
            <a:r>
              <a:rPr lang="en-US" dirty="0"/>
              <a:t>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a:t>
            </a:r>
          </a:p>
        </p:txBody>
      </p:sp>
      <p:sp>
        <p:nvSpPr>
          <p:cNvPr id="12" name="Text Placeholder 44">
            <a:extLst>
              <a:ext uri="{FF2B5EF4-FFF2-40B4-BE49-F238E27FC236}">
                <a16:creationId xmlns:a16="http://schemas.microsoft.com/office/drawing/2014/main" id="{AA91E557-BB11-8B47-BA41-0C79AF147457}"/>
              </a:ext>
            </a:extLst>
          </p:cNvPr>
          <p:cNvSpPr>
            <a:spLocks noGrp="1"/>
          </p:cNvSpPr>
          <p:nvPr>
            <p:ph type="body" sz="quarter" idx="37" hasCustomPrompt="1"/>
          </p:nvPr>
        </p:nvSpPr>
        <p:spPr>
          <a:xfrm>
            <a:off x="523530" y="4924857"/>
            <a:ext cx="4483169" cy="1477328"/>
          </a:xfrm>
        </p:spPr>
        <p:txBody>
          <a:bodyPr>
            <a:spAutoFit/>
          </a:bodyPr>
          <a:lstStyle>
            <a:lvl1pPr marL="285750" marR="0" indent="-285750" algn="l" defTabSz="914400" rtl="0" eaLnBrk="1" fontAlgn="auto" latinLnBrk="0" hangingPunct="1">
              <a:lnSpc>
                <a:spcPct val="100000"/>
              </a:lnSpc>
              <a:spcBef>
                <a:spcPts val="0"/>
              </a:spcBef>
              <a:spcAft>
                <a:spcPts val="0"/>
              </a:spcAft>
              <a:buClr>
                <a:srgbClr val="4FB161"/>
              </a:buClr>
              <a:buSzTx/>
              <a:buFont typeface="Arial" panose="020B0604020202020204" pitchFamily="34" charset="0"/>
              <a:buChar char="•"/>
              <a:tabLst/>
              <a:defRPr sz="1800" b="0">
                <a:solidFill>
                  <a:schemeClr val="bg2">
                    <a:lumMod val="25000"/>
                  </a:schemeClr>
                </a:solidFill>
              </a:defRPr>
            </a:lvl1pPr>
          </a:lstStyle>
          <a:p>
            <a:pPr lvl="0"/>
            <a:r>
              <a:rPr lang="en-US" dirty="0"/>
              <a:t>Lorem ipsum </a:t>
            </a:r>
          </a:p>
          <a:p>
            <a:pPr lvl="0"/>
            <a:r>
              <a:rPr lang="en-US" dirty="0"/>
              <a:t>dolor sit </a:t>
            </a:r>
            <a:r>
              <a:rPr lang="en-US" dirty="0" err="1"/>
              <a:t>amet</a:t>
            </a:r>
            <a:endParaRPr lang="en-US" dirty="0"/>
          </a:p>
          <a:p>
            <a:pPr lvl="0"/>
            <a:r>
              <a:rPr lang="en-US" dirty="0" err="1"/>
              <a:t>consectetur</a:t>
            </a:r>
            <a:r>
              <a:rPr lang="en-US" dirty="0"/>
              <a:t> </a:t>
            </a:r>
          </a:p>
          <a:p>
            <a:pPr lvl="0"/>
            <a:r>
              <a:rPr lang="en-US" dirty="0" err="1"/>
              <a:t>adipiscing</a:t>
            </a:r>
            <a:r>
              <a:rPr lang="en-US" dirty="0"/>
              <a:t> </a:t>
            </a:r>
            <a:r>
              <a:rPr lang="en-US" dirty="0" err="1"/>
              <a:t>elit</a:t>
            </a:r>
            <a:endParaRPr lang="en-US" dirty="0"/>
          </a:p>
          <a:p>
            <a:pPr lvl="0"/>
            <a:r>
              <a:rPr lang="en-US" dirty="0" err="1"/>
              <a:t>sed</a:t>
            </a:r>
            <a:r>
              <a:rPr lang="en-US" dirty="0"/>
              <a:t> do </a:t>
            </a:r>
            <a:r>
              <a:rPr lang="en-US" dirty="0" err="1"/>
              <a:t>eiusmod</a:t>
            </a:r>
            <a:endParaRPr lang="en-US" dirty="0"/>
          </a:p>
        </p:txBody>
      </p:sp>
    </p:spTree>
    <p:extLst>
      <p:ext uri="{BB962C8B-B14F-4D97-AF65-F5344CB8AC3E}">
        <p14:creationId xmlns:p14="http://schemas.microsoft.com/office/powerpoint/2010/main" val="2319867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 2">
    <p:spTree>
      <p:nvGrpSpPr>
        <p:cNvPr id="1" name=""/>
        <p:cNvGrpSpPr/>
        <p:nvPr/>
      </p:nvGrpSpPr>
      <p:grpSpPr>
        <a:xfrm>
          <a:off x="0" y="0"/>
          <a:ext cx="0" cy="0"/>
          <a:chOff x="0" y="0"/>
          <a:chExt cx="0" cy="0"/>
        </a:xfrm>
      </p:grpSpPr>
      <p:sp>
        <p:nvSpPr>
          <p:cNvPr id="16" name="Text Placeholder 30">
            <a:extLst>
              <a:ext uri="{FF2B5EF4-FFF2-40B4-BE49-F238E27FC236}">
                <a16:creationId xmlns:a16="http://schemas.microsoft.com/office/drawing/2014/main" id="{D7F350A5-BA4D-0444-94E8-1BA78A3A2D9A}"/>
              </a:ext>
            </a:extLst>
          </p:cNvPr>
          <p:cNvSpPr>
            <a:spLocks noGrp="1"/>
          </p:cNvSpPr>
          <p:nvPr>
            <p:ph type="body" sz="quarter" idx="15" hasCustomPrompt="1"/>
          </p:nvPr>
        </p:nvSpPr>
        <p:spPr>
          <a:xfrm>
            <a:off x="523531" y="328134"/>
            <a:ext cx="4373933" cy="757130"/>
          </a:xfrm>
        </p:spPr>
        <p:txBody>
          <a:bodyPr>
            <a:spAutoFit/>
          </a:bodyPr>
          <a:lstStyle>
            <a:lvl1pPr marL="0" indent="0">
              <a:buNone/>
              <a:defRPr sz="4800">
                <a:solidFill>
                  <a:srgbClr val="0076A3"/>
                </a:solidFill>
                <a:effectLst/>
              </a:defRPr>
            </a:lvl1pPr>
          </a:lstStyle>
          <a:p>
            <a:pPr lvl="0"/>
            <a:r>
              <a:rPr lang="en-US" dirty="0"/>
              <a:t>TITLE HERE</a:t>
            </a:r>
          </a:p>
        </p:txBody>
      </p:sp>
      <p:sp>
        <p:nvSpPr>
          <p:cNvPr id="17" name="Text Placeholder 32">
            <a:extLst>
              <a:ext uri="{FF2B5EF4-FFF2-40B4-BE49-F238E27FC236}">
                <a16:creationId xmlns:a16="http://schemas.microsoft.com/office/drawing/2014/main" id="{ED631EDB-916D-8C45-B9B5-343175CE0978}"/>
              </a:ext>
            </a:extLst>
          </p:cNvPr>
          <p:cNvSpPr>
            <a:spLocks noGrp="1"/>
          </p:cNvSpPr>
          <p:nvPr>
            <p:ph type="body" sz="quarter" idx="16" hasCustomPrompt="1"/>
          </p:nvPr>
        </p:nvSpPr>
        <p:spPr>
          <a:xfrm>
            <a:off x="1873268" y="842388"/>
            <a:ext cx="4373933" cy="661720"/>
          </a:xfrm>
        </p:spPr>
        <p:txBody>
          <a:bodyPr wrap="square">
            <a:spAutoFit/>
          </a:bodyPr>
          <a:lstStyle>
            <a:lvl1pPr marL="0" indent="0">
              <a:buNone/>
              <a:defRPr sz="4000" b="0" spc="-150">
                <a:solidFill>
                  <a:srgbClr val="00B3BE"/>
                </a:solidFill>
                <a:latin typeface="Rage Italic" panose="03070502040507070304" pitchFamily="66" charset="77"/>
              </a:defRPr>
            </a:lvl1pPr>
          </a:lstStyle>
          <a:p>
            <a:pPr lvl="0"/>
            <a:r>
              <a:rPr lang="en-US" dirty="0"/>
              <a:t>optional emphasis here</a:t>
            </a:r>
          </a:p>
        </p:txBody>
      </p:sp>
      <p:sp>
        <p:nvSpPr>
          <p:cNvPr id="10" name="Right Triangle 9">
            <a:extLst>
              <a:ext uri="{FF2B5EF4-FFF2-40B4-BE49-F238E27FC236}">
                <a16:creationId xmlns:a16="http://schemas.microsoft.com/office/drawing/2014/main" id="{AABCE1FC-65DD-7447-B4FC-095814E4E9C9}"/>
              </a:ext>
            </a:extLst>
          </p:cNvPr>
          <p:cNvSpPr/>
          <p:nvPr userDrawn="1"/>
        </p:nvSpPr>
        <p:spPr>
          <a:xfrm flipH="1" flipV="1">
            <a:off x="5857239" y="0"/>
            <a:ext cx="6334761" cy="4167428"/>
          </a:xfrm>
          <a:prstGeom prst="rtTriangle">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ight Triangle 10">
            <a:extLst>
              <a:ext uri="{FF2B5EF4-FFF2-40B4-BE49-F238E27FC236}">
                <a16:creationId xmlns:a16="http://schemas.microsoft.com/office/drawing/2014/main" id="{FA0210F9-89AA-BA41-BC9E-C734C3C25335}"/>
              </a:ext>
            </a:extLst>
          </p:cNvPr>
          <p:cNvSpPr/>
          <p:nvPr userDrawn="1"/>
        </p:nvSpPr>
        <p:spPr>
          <a:xfrm flipH="1">
            <a:off x="4194174" y="2346325"/>
            <a:ext cx="7997826" cy="4511675"/>
          </a:xfrm>
          <a:prstGeom prst="rtTriangle">
            <a:avLst/>
          </a:prstGeom>
          <a:solidFill>
            <a:srgbClr val="0087BB">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Picture Placeholder 24">
            <a:extLst>
              <a:ext uri="{FF2B5EF4-FFF2-40B4-BE49-F238E27FC236}">
                <a16:creationId xmlns:a16="http://schemas.microsoft.com/office/drawing/2014/main" id="{22F0738B-1379-8446-8E74-55257726778A}"/>
              </a:ext>
            </a:extLst>
          </p:cNvPr>
          <p:cNvSpPr>
            <a:spLocks noGrp="1"/>
          </p:cNvSpPr>
          <p:nvPr>
            <p:ph type="pic" sz="quarter" idx="19"/>
          </p:nvPr>
        </p:nvSpPr>
        <p:spPr>
          <a:xfrm>
            <a:off x="5857876" y="-187"/>
            <a:ext cx="6369804" cy="3190816"/>
          </a:xfrm>
          <a:custGeom>
            <a:avLst/>
            <a:gdLst>
              <a:gd name="connsiteX0" fmla="*/ 0 w 6334125"/>
              <a:gd name="connsiteY0" fmla="*/ 3192463 h 3192463"/>
              <a:gd name="connsiteX1" fmla="*/ 0 w 6334125"/>
              <a:gd name="connsiteY1" fmla="*/ 0 h 3192463"/>
              <a:gd name="connsiteX2" fmla="*/ 6334125 w 6334125"/>
              <a:gd name="connsiteY2" fmla="*/ 3192463 h 3192463"/>
              <a:gd name="connsiteX3" fmla="*/ 0 w 6334125"/>
              <a:gd name="connsiteY3" fmla="*/ 3192463 h 3192463"/>
              <a:gd name="connsiteX0" fmla="*/ 6369804 w 6369804"/>
              <a:gd name="connsiteY0" fmla="*/ 0 h 3192651"/>
              <a:gd name="connsiteX1" fmla="*/ 0 w 6369804"/>
              <a:gd name="connsiteY1" fmla="*/ 188 h 3192651"/>
              <a:gd name="connsiteX2" fmla="*/ 6334125 w 6369804"/>
              <a:gd name="connsiteY2" fmla="*/ 3192651 h 3192651"/>
              <a:gd name="connsiteX3" fmla="*/ 6369804 w 6369804"/>
              <a:gd name="connsiteY3" fmla="*/ 0 h 3192651"/>
              <a:gd name="connsiteX0" fmla="*/ 6369804 w 6369804"/>
              <a:gd name="connsiteY0" fmla="*/ 0 h 4200041"/>
              <a:gd name="connsiteX1" fmla="*/ 0 w 6369804"/>
              <a:gd name="connsiteY1" fmla="*/ 188 h 4200041"/>
              <a:gd name="connsiteX2" fmla="*/ 6349623 w 6369804"/>
              <a:gd name="connsiteY2" fmla="*/ 4200041 h 4200041"/>
              <a:gd name="connsiteX3" fmla="*/ 6369804 w 6369804"/>
              <a:gd name="connsiteY3" fmla="*/ 0 h 4200041"/>
              <a:gd name="connsiteX0" fmla="*/ 6369804 w 6369804"/>
              <a:gd name="connsiteY0" fmla="*/ 0 h 4215540"/>
              <a:gd name="connsiteX1" fmla="*/ 0 w 6369804"/>
              <a:gd name="connsiteY1" fmla="*/ 188 h 4215540"/>
              <a:gd name="connsiteX2" fmla="*/ 6334125 w 6369804"/>
              <a:gd name="connsiteY2" fmla="*/ 4215540 h 4215540"/>
              <a:gd name="connsiteX3" fmla="*/ 6369804 w 6369804"/>
              <a:gd name="connsiteY3" fmla="*/ 0 h 4215540"/>
              <a:gd name="connsiteX0" fmla="*/ 6369804 w 6369804"/>
              <a:gd name="connsiteY0" fmla="*/ 0 h 4215540"/>
              <a:gd name="connsiteX1" fmla="*/ 0 w 6369804"/>
              <a:gd name="connsiteY1" fmla="*/ 188 h 4215540"/>
              <a:gd name="connsiteX2" fmla="*/ 6334125 w 6369804"/>
              <a:gd name="connsiteY2" fmla="*/ 4215540 h 4215540"/>
              <a:gd name="connsiteX3" fmla="*/ 6369804 w 6369804"/>
              <a:gd name="connsiteY3" fmla="*/ 0 h 4215540"/>
              <a:gd name="connsiteX0" fmla="*/ 6369804 w 6369804"/>
              <a:gd name="connsiteY0" fmla="*/ 0 h 4215540"/>
              <a:gd name="connsiteX1" fmla="*/ 0 w 6369804"/>
              <a:gd name="connsiteY1" fmla="*/ 188 h 4215540"/>
              <a:gd name="connsiteX2" fmla="*/ 6013826 w 6369804"/>
              <a:gd name="connsiteY2" fmla="*/ 2355929 h 4215540"/>
              <a:gd name="connsiteX3" fmla="*/ 6334125 w 6369804"/>
              <a:gd name="connsiteY3" fmla="*/ 4215540 h 4215540"/>
              <a:gd name="connsiteX4" fmla="*/ 6369804 w 6369804"/>
              <a:gd name="connsiteY4" fmla="*/ 0 h 4215540"/>
              <a:gd name="connsiteX0" fmla="*/ 6369804 w 6369804"/>
              <a:gd name="connsiteY0" fmla="*/ 0 h 4215540"/>
              <a:gd name="connsiteX1" fmla="*/ 0 w 6369804"/>
              <a:gd name="connsiteY1" fmla="*/ 188 h 4215540"/>
              <a:gd name="connsiteX2" fmla="*/ 4837033 w 6369804"/>
              <a:gd name="connsiteY2" fmla="*/ 3190816 h 4215540"/>
              <a:gd name="connsiteX3" fmla="*/ 6334125 w 6369804"/>
              <a:gd name="connsiteY3" fmla="*/ 4215540 h 4215540"/>
              <a:gd name="connsiteX4" fmla="*/ 6369804 w 6369804"/>
              <a:gd name="connsiteY4" fmla="*/ 0 h 4215540"/>
              <a:gd name="connsiteX0" fmla="*/ 6369804 w 6369804"/>
              <a:gd name="connsiteY0" fmla="*/ 0 h 3190816"/>
              <a:gd name="connsiteX1" fmla="*/ 0 w 6369804"/>
              <a:gd name="connsiteY1" fmla="*/ 188 h 3190816"/>
              <a:gd name="connsiteX2" fmla="*/ 4837033 w 6369804"/>
              <a:gd name="connsiteY2" fmla="*/ 3190816 h 3190816"/>
              <a:gd name="connsiteX3" fmla="*/ 6350028 w 6369804"/>
              <a:gd name="connsiteY3" fmla="*/ 2259520 h 3190816"/>
              <a:gd name="connsiteX4" fmla="*/ 6369804 w 6369804"/>
              <a:gd name="connsiteY4" fmla="*/ 0 h 3190816"/>
              <a:gd name="connsiteX0" fmla="*/ 6369804 w 6369804"/>
              <a:gd name="connsiteY0" fmla="*/ 0 h 3190816"/>
              <a:gd name="connsiteX1" fmla="*/ 0 w 6369804"/>
              <a:gd name="connsiteY1" fmla="*/ 188 h 3190816"/>
              <a:gd name="connsiteX2" fmla="*/ 4837033 w 6369804"/>
              <a:gd name="connsiteY2" fmla="*/ 3190816 h 3190816"/>
              <a:gd name="connsiteX3" fmla="*/ 6357979 w 6369804"/>
              <a:gd name="connsiteY3" fmla="*/ 2339033 h 3190816"/>
              <a:gd name="connsiteX4" fmla="*/ 6369804 w 6369804"/>
              <a:gd name="connsiteY4" fmla="*/ 0 h 3190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9804" h="3190816">
                <a:moveTo>
                  <a:pt x="6369804" y="0"/>
                </a:moveTo>
                <a:lnTo>
                  <a:pt x="0" y="188"/>
                </a:lnTo>
                <a:lnTo>
                  <a:pt x="4837033" y="3190816"/>
                </a:lnTo>
                <a:lnTo>
                  <a:pt x="6357979" y="2339033"/>
                </a:lnTo>
                <a:cubicBezTo>
                  <a:pt x="6361921" y="1559355"/>
                  <a:pt x="6365862" y="779678"/>
                  <a:pt x="6369804" y="0"/>
                </a:cubicBezTo>
                <a:close/>
              </a:path>
            </a:pathLst>
          </a:custGeom>
          <a:blipFill>
            <a:blip r:embed="rId2"/>
            <a:stretch>
              <a:fillRect l="-4680" t="-3515" r="-8895" b="-10060"/>
            </a:stretch>
          </a:blipFill>
        </p:spPr>
        <p:txBody>
          <a:bodyPr/>
          <a:lstStyle>
            <a:lvl1pPr>
              <a:defRPr>
                <a:noFill/>
              </a:defRPr>
            </a:lvl1pPr>
          </a:lstStyle>
          <a:p>
            <a:r>
              <a:rPr lang="en-US"/>
              <a:t>Click icon to add picture</a:t>
            </a:r>
          </a:p>
        </p:txBody>
      </p:sp>
      <p:pic>
        <p:nvPicPr>
          <p:cNvPr id="20" name="Picture 20" descr="Logo">
            <a:extLst>
              <a:ext uri="{FF2B5EF4-FFF2-40B4-BE49-F238E27FC236}">
                <a16:creationId xmlns:a16="http://schemas.microsoft.com/office/drawing/2014/main" id="{A1FB9C8D-088D-6741-8D1E-86F250C1833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888757" y="5606058"/>
            <a:ext cx="94984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40">
            <a:extLst>
              <a:ext uri="{FF2B5EF4-FFF2-40B4-BE49-F238E27FC236}">
                <a16:creationId xmlns:a16="http://schemas.microsoft.com/office/drawing/2014/main" id="{7F87DEA4-6B7E-FA49-BC26-C0B0D06D5C76}"/>
              </a:ext>
            </a:extLst>
          </p:cNvPr>
          <p:cNvSpPr>
            <a:spLocks noGrp="1"/>
          </p:cNvSpPr>
          <p:nvPr>
            <p:ph type="body" sz="quarter" idx="26" hasCustomPrompt="1"/>
          </p:nvPr>
        </p:nvSpPr>
        <p:spPr>
          <a:xfrm>
            <a:off x="523531" y="2016328"/>
            <a:ext cx="2736223" cy="424732"/>
          </a:xfrm>
        </p:spPr>
        <p:txBody>
          <a:bodyPr>
            <a:spAutoFit/>
          </a:bodyPr>
          <a:lstStyle>
            <a:lvl1pPr marL="0" indent="0" algn="l">
              <a:buNone/>
              <a:defRPr sz="2400" b="0">
                <a:solidFill>
                  <a:srgbClr val="0076A3"/>
                </a:solidFill>
              </a:defRPr>
            </a:lvl1pPr>
          </a:lstStyle>
          <a:p>
            <a:pPr lvl="0"/>
            <a:r>
              <a:rPr lang="en-US" dirty="0"/>
              <a:t>Subheading here</a:t>
            </a:r>
          </a:p>
        </p:txBody>
      </p:sp>
      <p:sp>
        <p:nvSpPr>
          <p:cNvPr id="9" name="Text Placeholder 44">
            <a:extLst>
              <a:ext uri="{FF2B5EF4-FFF2-40B4-BE49-F238E27FC236}">
                <a16:creationId xmlns:a16="http://schemas.microsoft.com/office/drawing/2014/main" id="{D927FD80-65CD-2043-B38C-2D662B02A07D}"/>
              </a:ext>
            </a:extLst>
          </p:cNvPr>
          <p:cNvSpPr>
            <a:spLocks noGrp="1"/>
          </p:cNvSpPr>
          <p:nvPr>
            <p:ph type="body" sz="quarter" idx="36" hasCustomPrompt="1"/>
          </p:nvPr>
        </p:nvSpPr>
        <p:spPr>
          <a:xfrm>
            <a:off x="523531" y="2491624"/>
            <a:ext cx="7302657" cy="2184381"/>
          </a:xfrm>
        </p:spPr>
        <p:txBody>
          <a:bodyPr wrap="square">
            <a:spAutoFit/>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sz="1800" b="0">
                <a:solidFill>
                  <a:schemeClr val="bg2">
                    <a:lumMod val="25000"/>
                  </a:schemeClr>
                </a:solidFill>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p>
          <a:p>
            <a:pPr lvl="0"/>
            <a:r>
              <a:rPr lang="en-US" dirty="0"/>
              <a:t>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a:t>
            </a:r>
          </a:p>
        </p:txBody>
      </p:sp>
      <p:sp>
        <p:nvSpPr>
          <p:cNvPr id="12" name="Text Placeholder 44">
            <a:extLst>
              <a:ext uri="{FF2B5EF4-FFF2-40B4-BE49-F238E27FC236}">
                <a16:creationId xmlns:a16="http://schemas.microsoft.com/office/drawing/2014/main" id="{E023E85A-150E-1240-8C51-6456044BF71E}"/>
              </a:ext>
            </a:extLst>
          </p:cNvPr>
          <p:cNvSpPr>
            <a:spLocks noGrp="1"/>
          </p:cNvSpPr>
          <p:nvPr>
            <p:ph type="body" sz="quarter" idx="37" hasCustomPrompt="1"/>
          </p:nvPr>
        </p:nvSpPr>
        <p:spPr>
          <a:xfrm>
            <a:off x="523530" y="4924857"/>
            <a:ext cx="4483169" cy="1477328"/>
          </a:xfrm>
        </p:spPr>
        <p:txBody>
          <a:bodyPr>
            <a:spAutoFit/>
          </a:bodyPr>
          <a:lstStyle>
            <a:lvl1pPr marL="285750" marR="0" indent="-285750" algn="l" defTabSz="914400" rtl="0" eaLnBrk="1" fontAlgn="auto" latinLnBrk="0" hangingPunct="1">
              <a:lnSpc>
                <a:spcPct val="100000"/>
              </a:lnSpc>
              <a:spcBef>
                <a:spcPts val="0"/>
              </a:spcBef>
              <a:spcAft>
                <a:spcPts val="0"/>
              </a:spcAft>
              <a:buClr>
                <a:srgbClr val="4FB161"/>
              </a:buClr>
              <a:buSzTx/>
              <a:buFont typeface="Arial" panose="020B0604020202020204" pitchFamily="34" charset="0"/>
              <a:buChar char="•"/>
              <a:tabLst/>
              <a:defRPr sz="1800" b="0">
                <a:solidFill>
                  <a:schemeClr val="bg2">
                    <a:lumMod val="25000"/>
                  </a:schemeClr>
                </a:solidFill>
              </a:defRPr>
            </a:lvl1pPr>
          </a:lstStyle>
          <a:p>
            <a:pPr lvl="0"/>
            <a:r>
              <a:rPr lang="en-US" dirty="0"/>
              <a:t>Lorem ipsum </a:t>
            </a:r>
          </a:p>
          <a:p>
            <a:pPr lvl="0"/>
            <a:r>
              <a:rPr lang="en-US" dirty="0"/>
              <a:t>dolor sit </a:t>
            </a:r>
            <a:r>
              <a:rPr lang="en-US" dirty="0" err="1"/>
              <a:t>amet</a:t>
            </a:r>
            <a:endParaRPr lang="en-US" dirty="0"/>
          </a:p>
          <a:p>
            <a:pPr lvl="0"/>
            <a:r>
              <a:rPr lang="en-US" dirty="0" err="1"/>
              <a:t>consectetur</a:t>
            </a:r>
            <a:r>
              <a:rPr lang="en-US" dirty="0"/>
              <a:t> </a:t>
            </a:r>
          </a:p>
          <a:p>
            <a:pPr lvl="0"/>
            <a:r>
              <a:rPr lang="en-US" dirty="0" err="1"/>
              <a:t>adipiscing</a:t>
            </a:r>
            <a:r>
              <a:rPr lang="en-US" dirty="0"/>
              <a:t> </a:t>
            </a:r>
            <a:r>
              <a:rPr lang="en-US" dirty="0" err="1"/>
              <a:t>elit</a:t>
            </a:r>
            <a:endParaRPr lang="en-US" dirty="0"/>
          </a:p>
          <a:p>
            <a:pPr lvl="0"/>
            <a:r>
              <a:rPr lang="en-US" dirty="0" err="1"/>
              <a:t>sed</a:t>
            </a:r>
            <a:r>
              <a:rPr lang="en-US" dirty="0"/>
              <a:t> do </a:t>
            </a:r>
            <a:r>
              <a:rPr lang="en-US" dirty="0" err="1"/>
              <a:t>eiusmod</a:t>
            </a:r>
            <a:endParaRPr lang="en-US" dirty="0"/>
          </a:p>
        </p:txBody>
      </p:sp>
    </p:spTree>
    <p:extLst>
      <p:ext uri="{BB962C8B-B14F-4D97-AF65-F5344CB8AC3E}">
        <p14:creationId xmlns:p14="http://schemas.microsoft.com/office/powerpoint/2010/main" val="6733361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 column slide">
    <p:spTree>
      <p:nvGrpSpPr>
        <p:cNvPr id="1" name=""/>
        <p:cNvGrpSpPr/>
        <p:nvPr/>
      </p:nvGrpSpPr>
      <p:grpSpPr>
        <a:xfrm>
          <a:off x="0" y="0"/>
          <a:ext cx="0" cy="0"/>
          <a:chOff x="0" y="0"/>
          <a:chExt cx="0" cy="0"/>
        </a:xfrm>
      </p:grpSpPr>
      <p:pic>
        <p:nvPicPr>
          <p:cNvPr id="10" name="Picture 20" descr="Logo">
            <a:extLst>
              <a:ext uri="{FF2B5EF4-FFF2-40B4-BE49-F238E27FC236}">
                <a16:creationId xmlns:a16="http://schemas.microsoft.com/office/drawing/2014/main" id="{53D06000-AFF6-3F48-8542-8BC47E4735B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888757" y="5606058"/>
            <a:ext cx="94984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 Placeholder 30">
            <a:extLst>
              <a:ext uri="{FF2B5EF4-FFF2-40B4-BE49-F238E27FC236}">
                <a16:creationId xmlns:a16="http://schemas.microsoft.com/office/drawing/2014/main" id="{67A4CD3D-F0CB-F94D-9175-1495A943581C}"/>
              </a:ext>
            </a:extLst>
          </p:cNvPr>
          <p:cNvSpPr>
            <a:spLocks noGrp="1"/>
          </p:cNvSpPr>
          <p:nvPr>
            <p:ph type="body" sz="quarter" idx="15" hasCustomPrompt="1"/>
          </p:nvPr>
        </p:nvSpPr>
        <p:spPr>
          <a:xfrm>
            <a:off x="523531" y="328134"/>
            <a:ext cx="4373933" cy="757130"/>
          </a:xfrm>
        </p:spPr>
        <p:txBody>
          <a:bodyPr>
            <a:spAutoFit/>
          </a:bodyPr>
          <a:lstStyle>
            <a:lvl1pPr marL="0" indent="0">
              <a:buNone/>
              <a:defRPr sz="4800">
                <a:solidFill>
                  <a:srgbClr val="0087BB"/>
                </a:solidFill>
                <a:effectLst/>
              </a:defRPr>
            </a:lvl1pPr>
          </a:lstStyle>
          <a:p>
            <a:pPr lvl="0"/>
            <a:r>
              <a:rPr lang="en-US" dirty="0"/>
              <a:t>TITLE HERE</a:t>
            </a:r>
          </a:p>
        </p:txBody>
      </p:sp>
      <p:sp>
        <p:nvSpPr>
          <p:cNvPr id="29" name="Text Placeholder 32">
            <a:extLst>
              <a:ext uri="{FF2B5EF4-FFF2-40B4-BE49-F238E27FC236}">
                <a16:creationId xmlns:a16="http://schemas.microsoft.com/office/drawing/2014/main" id="{B4509FA0-5297-D145-A5AE-0678381824EE}"/>
              </a:ext>
            </a:extLst>
          </p:cNvPr>
          <p:cNvSpPr>
            <a:spLocks noGrp="1"/>
          </p:cNvSpPr>
          <p:nvPr>
            <p:ph type="body" sz="quarter" idx="16" hasCustomPrompt="1"/>
          </p:nvPr>
        </p:nvSpPr>
        <p:spPr>
          <a:xfrm>
            <a:off x="1873268" y="842388"/>
            <a:ext cx="4662704" cy="661720"/>
          </a:xfrm>
        </p:spPr>
        <p:txBody>
          <a:bodyPr wrap="square">
            <a:spAutoFit/>
          </a:bodyPr>
          <a:lstStyle>
            <a:lvl1pPr marL="0" indent="0">
              <a:buNone/>
              <a:defRPr sz="4000" b="0" spc="-150">
                <a:solidFill>
                  <a:srgbClr val="00B3BE"/>
                </a:solidFill>
                <a:latin typeface="Rage Italic" panose="03070502040507070304" pitchFamily="66" charset="77"/>
              </a:defRPr>
            </a:lvl1pPr>
          </a:lstStyle>
          <a:p>
            <a:pPr lvl="0"/>
            <a:r>
              <a:rPr lang="en-US" dirty="0"/>
              <a:t>optional emphasis here</a:t>
            </a:r>
          </a:p>
        </p:txBody>
      </p:sp>
      <p:sp>
        <p:nvSpPr>
          <p:cNvPr id="20" name="Rectangle 19">
            <a:extLst>
              <a:ext uri="{FF2B5EF4-FFF2-40B4-BE49-F238E27FC236}">
                <a16:creationId xmlns:a16="http://schemas.microsoft.com/office/drawing/2014/main" id="{8D8BF63E-E124-3840-939F-4778CCEAB456}"/>
              </a:ext>
            </a:extLst>
          </p:cNvPr>
          <p:cNvSpPr/>
          <p:nvPr userDrawn="1"/>
        </p:nvSpPr>
        <p:spPr>
          <a:xfrm>
            <a:off x="626962" y="1989439"/>
            <a:ext cx="3413697" cy="3531685"/>
          </a:xfrm>
          <a:prstGeom prst="rect">
            <a:avLst/>
          </a:prstGeom>
          <a:solidFill>
            <a:srgbClr val="0087BB">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11F683D-B203-8141-BB00-28C3E6A18092}"/>
              </a:ext>
            </a:extLst>
          </p:cNvPr>
          <p:cNvSpPr/>
          <p:nvPr userDrawn="1"/>
        </p:nvSpPr>
        <p:spPr>
          <a:xfrm>
            <a:off x="4389151" y="1989438"/>
            <a:ext cx="3413697" cy="3531685"/>
          </a:xfrm>
          <a:prstGeom prst="rect">
            <a:avLst/>
          </a:prstGeom>
          <a:solidFill>
            <a:srgbClr val="0087BB">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DDA8D12-608C-CD41-ADEA-65B11E47FCD7}"/>
              </a:ext>
            </a:extLst>
          </p:cNvPr>
          <p:cNvSpPr/>
          <p:nvPr userDrawn="1"/>
        </p:nvSpPr>
        <p:spPr>
          <a:xfrm>
            <a:off x="8151340" y="1989437"/>
            <a:ext cx="3413697" cy="3531685"/>
          </a:xfrm>
          <a:prstGeom prst="rect">
            <a:avLst/>
          </a:prstGeom>
          <a:solidFill>
            <a:srgbClr val="0087BB">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Triangle 22">
            <a:extLst>
              <a:ext uri="{FF2B5EF4-FFF2-40B4-BE49-F238E27FC236}">
                <a16:creationId xmlns:a16="http://schemas.microsoft.com/office/drawing/2014/main" id="{F4D916B5-4642-9449-A8F7-4052391F1EC4}"/>
              </a:ext>
            </a:extLst>
          </p:cNvPr>
          <p:cNvSpPr/>
          <p:nvPr userDrawn="1"/>
        </p:nvSpPr>
        <p:spPr>
          <a:xfrm flipH="1">
            <a:off x="9078684" y="4153988"/>
            <a:ext cx="2486351" cy="1367133"/>
          </a:xfrm>
          <a:prstGeom prst="rtTriangle">
            <a:avLst/>
          </a:prstGeom>
          <a:solidFill>
            <a:schemeClr val="bg2">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Triangle 23">
            <a:extLst>
              <a:ext uri="{FF2B5EF4-FFF2-40B4-BE49-F238E27FC236}">
                <a16:creationId xmlns:a16="http://schemas.microsoft.com/office/drawing/2014/main" id="{96B95112-9E86-344F-8CB5-8CECDFE319F9}"/>
              </a:ext>
            </a:extLst>
          </p:cNvPr>
          <p:cNvSpPr/>
          <p:nvPr userDrawn="1"/>
        </p:nvSpPr>
        <p:spPr>
          <a:xfrm>
            <a:off x="8151338" y="2926079"/>
            <a:ext cx="3133312" cy="2595042"/>
          </a:xfrm>
          <a:prstGeom prst="rtTriangle">
            <a:avLst/>
          </a:prstGeom>
          <a:solidFill>
            <a:schemeClr val="bg2">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ight Triangle 24">
            <a:extLst>
              <a:ext uri="{FF2B5EF4-FFF2-40B4-BE49-F238E27FC236}">
                <a16:creationId xmlns:a16="http://schemas.microsoft.com/office/drawing/2014/main" id="{B2DDF104-50ED-B245-9535-039192D2F097}"/>
              </a:ext>
            </a:extLst>
          </p:cNvPr>
          <p:cNvSpPr/>
          <p:nvPr userDrawn="1"/>
        </p:nvSpPr>
        <p:spPr>
          <a:xfrm flipH="1">
            <a:off x="5315723" y="4153988"/>
            <a:ext cx="2486351" cy="1367133"/>
          </a:xfrm>
          <a:prstGeom prst="rtTriangle">
            <a:avLst/>
          </a:prstGeom>
          <a:solidFill>
            <a:schemeClr val="bg2">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ight Triangle 25">
            <a:extLst>
              <a:ext uri="{FF2B5EF4-FFF2-40B4-BE49-F238E27FC236}">
                <a16:creationId xmlns:a16="http://schemas.microsoft.com/office/drawing/2014/main" id="{206959B5-3DA9-AC4E-AEB3-76F909F31511}"/>
              </a:ext>
            </a:extLst>
          </p:cNvPr>
          <p:cNvSpPr/>
          <p:nvPr userDrawn="1"/>
        </p:nvSpPr>
        <p:spPr>
          <a:xfrm>
            <a:off x="4388377" y="2926079"/>
            <a:ext cx="3133312" cy="2595042"/>
          </a:xfrm>
          <a:prstGeom prst="rtTriangle">
            <a:avLst/>
          </a:prstGeom>
          <a:solidFill>
            <a:schemeClr val="bg2">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ight Triangle 26">
            <a:extLst>
              <a:ext uri="{FF2B5EF4-FFF2-40B4-BE49-F238E27FC236}">
                <a16:creationId xmlns:a16="http://schemas.microsoft.com/office/drawing/2014/main" id="{4778B359-5C96-9342-83F4-1D99DE6E4D70}"/>
              </a:ext>
            </a:extLst>
          </p:cNvPr>
          <p:cNvSpPr/>
          <p:nvPr userDrawn="1"/>
        </p:nvSpPr>
        <p:spPr>
          <a:xfrm flipH="1">
            <a:off x="1553534" y="4153988"/>
            <a:ext cx="2486351" cy="1367133"/>
          </a:xfrm>
          <a:prstGeom prst="rtTriangle">
            <a:avLst/>
          </a:prstGeom>
          <a:solidFill>
            <a:schemeClr val="bg2">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ight Triangle 29">
            <a:extLst>
              <a:ext uri="{FF2B5EF4-FFF2-40B4-BE49-F238E27FC236}">
                <a16:creationId xmlns:a16="http://schemas.microsoft.com/office/drawing/2014/main" id="{358C7A20-BF13-1A46-A4E8-335DCCE23D29}"/>
              </a:ext>
            </a:extLst>
          </p:cNvPr>
          <p:cNvSpPr/>
          <p:nvPr userDrawn="1"/>
        </p:nvSpPr>
        <p:spPr>
          <a:xfrm>
            <a:off x="626188" y="2926079"/>
            <a:ext cx="3133312" cy="2595042"/>
          </a:xfrm>
          <a:prstGeom prst="rtTriangle">
            <a:avLst/>
          </a:prstGeom>
          <a:solidFill>
            <a:schemeClr val="bg2">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 Placeholder 44">
            <a:extLst>
              <a:ext uri="{FF2B5EF4-FFF2-40B4-BE49-F238E27FC236}">
                <a16:creationId xmlns:a16="http://schemas.microsoft.com/office/drawing/2014/main" id="{F7F83E57-6488-DD45-BE07-D428BDDA6B0F}"/>
              </a:ext>
            </a:extLst>
          </p:cNvPr>
          <p:cNvSpPr>
            <a:spLocks noGrp="1"/>
          </p:cNvSpPr>
          <p:nvPr>
            <p:ph type="body" sz="quarter" idx="27" hasCustomPrompt="1"/>
          </p:nvPr>
        </p:nvSpPr>
        <p:spPr>
          <a:xfrm>
            <a:off x="952204" y="2879428"/>
            <a:ext cx="2736850" cy="2487867"/>
          </a:xfrm>
        </p:spPr>
        <p:txBody>
          <a:bodyPr>
            <a:spAutoFit/>
          </a:bodyPr>
          <a:lstStyle>
            <a:lvl1pPr marL="0" indent="0" algn="ctr">
              <a:buNone/>
              <a:defRPr sz="1400" b="0">
                <a:solidFill>
                  <a:schemeClr val="bg1"/>
                </a:solidFill>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cille</a:t>
            </a:r>
            <a:r>
              <a:rPr lang="en-US" dirty="0"/>
              <a:t>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a:t>
            </a:r>
          </a:p>
        </p:txBody>
      </p:sp>
      <p:sp>
        <p:nvSpPr>
          <p:cNvPr id="49" name="Text Placeholder 40">
            <a:extLst>
              <a:ext uri="{FF2B5EF4-FFF2-40B4-BE49-F238E27FC236}">
                <a16:creationId xmlns:a16="http://schemas.microsoft.com/office/drawing/2014/main" id="{46CE850F-A9BF-F345-95E8-F610AE0A6EDA}"/>
              </a:ext>
            </a:extLst>
          </p:cNvPr>
          <p:cNvSpPr>
            <a:spLocks noGrp="1"/>
          </p:cNvSpPr>
          <p:nvPr>
            <p:ph type="body" sz="quarter" idx="26" hasCustomPrompt="1"/>
          </p:nvPr>
        </p:nvSpPr>
        <p:spPr>
          <a:xfrm>
            <a:off x="952831" y="2201421"/>
            <a:ext cx="2736223" cy="341632"/>
          </a:xfrm>
        </p:spPr>
        <p:txBody>
          <a:bodyPr>
            <a:spAutoFit/>
          </a:bodyPr>
          <a:lstStyle>
            <a:lvl1pPr marL="0" indent="0" algn="ctr">
              <a:buNone/>
              <a:defRPr sz="1800" b="0">
                <a:solidFill>
                  <a:srgbClr val="FED141"/>
                </a:solidFill>
              </a:defRPr>
            </a:lvl1pPr>
          </a:lstStyle>
          <a:p>
            <a:pPr lvl="0"/>
            <a:r>
              <a:rPr lang="en-US" dirty="0"/>
              <a:t>SUBHEAD</a:t>
            </a:r>
          </a:p>
        </p:txBody>
      </p:sp>
      <p:sp>
        <p:nvSpPr>
          <p:cNvPr id="51" name="Text Placeholder 40">
            <a:extLst>
              <a:ext uri="{FF2B5EF4-FFF2-40B4-BE49-F238E27FC236}">
                <a16:creationId xmlns:a16="http://schemas.microsoft.com/office/drawing/2014/main" id="{13874085-FBC4-654A-8A29-8CFD37878264}"/>
              </a:ext>
            </a:extLst>
          </p:cNvPr>
          <p:cNvSpPr>
            <a:spLocks noGrp="1"/>
          </p:cNvSpPr>
          <p:nvPr>
            <p:ph type="body" sz="quarter" idx="28" hasCustomPrompt="1"/>
          </p:nvPr>
        </p:nvSpPr>
        <p:spPr>
          <a:xfrm>
            <a:off x="4725557" y="2205074"/>
            <a:ext cx="2736223" cy="341632"/>
          </a:xfrm>
        </p:spPr>
        <p:txBody>
          <a:bodyPr>
            <a:spAutoFit/>
          </a:bodyPr>
          <a:lstStyle>
            <a:lvl1pPr marL="0" indent="0" algn="ctr">
              <a:buNone/>
              <a:defRPr sz="1800" b="0">
                <a:solidFill>
                  <a:srgbClr val="FED141"/>
                </a:solidFill>
              </a:defRPr>
            </a:lvl1pPr>
          </a:lstStyle>
          <a:p>
            <a:pPr lvl="0"/>
            <a:r>
              <a:rPr lang="en-US" dirty="0"/>
              <a:t>SUBHEAD</a:t>
            </a:r>
          </a:p>
        </p:txBody>
      </p:sp>
      <p:sp>
        <p:nvSpPr>
          <p:cNvPr id="52" name="Text Placeholder 44">
            <a:extLst>
              <a:ext uri="{FF2B5EF4-FFF2-40B4-BE49-F238E27FC236}">
                <a16:creationId xmlns:a16="http://schemas.microsoft.com/office/drawing/2014/main" id="{62AB2E99-F209-084D-B0D5-BFDDB1644592}"/>
              </a:ext>
            </a:extLst>
          </p:cNvPr>
          <p:cNvSpPr>
            <a:spLocks noGrp="1"/>
          </p:cNvSpPr>
          <p:nvPr>
            <p:ph type="body" sz="quarter" idx="29" hasCustomPrompt="1"/>
          </p:nvPr>
        </p:nvSpPr>
        <p:spPr>
          <a:xfrm>
            <a:off x="4724930" y="2883081"/>
            <a:ext cx="2736850" cy="2487867"/>
          </a:xfrm>
        </p:spPr>
        <p:txBody>
          <a:bodyPr>
            <a:spAutoFit/>
          </a:bodyPr>
          <a:lstStyle>
            <a:lvl1pPr marL="0" indent="0" algn="ctr">
              <a:buNone/>
              <a:defRPr sz="1400" b="0">
                <a:solidFill>
                  <a:schemeClr val="bg1"/>
                </a:solidFill>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cille</a:t>
            </a:r>
            <a:r>
              <a:rPr lang="en-US" dirty="0"/>
              <a:t>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a:t>
            </a:r>
          </a:p>
        </p:txBody>
      </p:sp>
      <p:sp>
        <p:nvSpPr>
          <p:cNvPr id="54" name="Text Placeholder 44">
            <a:extLst>
              <a:ext uri="{FF2B5EF4-FFF2-40B4-BE49-F238E27FC236}">
                <a16:creationId xmlns:a16="http://schemas.microsoft.com/office/drawing/2014/main" id="{71E7B464-247E-5648-AF00-803E6E633A4A}"/>
              </a:ext>
            </a:extLst>
          </p:cNvPr>
          <p:cNvSpPr>
            <a:spLocks noGrp="1"/>
          </p:cNvSpPr>
          <p:nvPr>
            <p:ph type="body" sz="quarter" idx="31" hasCustomPrompt="1"/>
          </p:nvPr>
        </p:nvSpPr>
        <p:spPr>
          <a:xfrm>
            <a:off x="8546178" y="2879428"/>
            <a:ext cx="2736850" cy="2487867"/>
          </a:xfrm>
        </p:spPr>
        <p:txBody>
          <a:bodyPr>
            <a:spAutoFit/>
          </a:bodyPr>
          <a:lstStyle>
            <a:lvl1pPr marL="0" indent="0" algn="ctr">
              <a:buNone/>
              <a:defRPr sz="1400" b="0">
                <a:solidFill>
                  <a:schemeClr val="bg1"/>
                </a:solidFill>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cille</a:t>
            </a:r>
            <a:r>
              <a:rPr lang="en-US" dirty="0"/>
              <a:t>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a:t>
            </a:r>
          </a:p>
        </p:txBody>
      </p:sp>
      <p:sp>
        <p:nvSpPr>
          <p:cNvPr id="53" name="Text Placeholder 40">
            <a:extLst>
              <a:ext uri="{FF2B5EF4-FFF2-40B4-BE49-F238E27FC236}">
                <a16:creationId xmlns:a16="http://schemas.microsoft.com/office/drawing/2014/main" id="{406A3459-FDA2-2944-BAEC-9B7C0A317071}"/>
              </a:ext>
            </a:extLst>
          </p:cNvPr>
          <p:cNvSpPr>
            <a:spLocks noGrp="1"/>
          </p:cNvSpPr>
          <p:nvPr>
            <p:ph type="body" sz="quarter" idx="30" hasCustomPrompt="1"/>
          </p:nvPr>
        </p:nvSpPr>
        <p:spPr>
          <a:xfrm>
            <a:off x="8546805" y="2201421"/>
            <a:ext cx="2736223" cy="341632"/>
          </a:xfrm>
        </p:spPr>
        <p:txBody>
          <a:bodyPr>
            <a:spAutoFit/>
          </a:bodyPr>
          <a:lstStyle>
            <a:lvl1pPr marL="0" indent="0" algn="ctr">
              <a:buNone/>
              <a:defRPr sz="1800" b="0">
                <a:solidFill>
                  <a:srgbClr val="FED141"/>
                </a:solidFill>
              </a:defRPr>
            </a:lvl1pPr>
          </a:lstStyle>
          <a:p>
            <a:pPr lvl="0"/>
            <a:r>
              <a:rPr lang="en-US" dirty="0"/>
              <a:t>SUBHEAD</a:t>
            </a:r>
          </a:p>
        </p:txBody>
      </p:sp>
    </p:spTree>
    <p:extLst>
      <p:ext uri="{BB962C8B-B14F-4D97-AF65-F5344CB8AC3E}">
        <p14:creationId xmlns:p14="http://schemas.microsoft.com/office/powerpoint/2010/main" val="32957989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32" name="Right Triangle 31">
            <a:extLst>
              <a:ext uri="{FF2B5EF4-FFF2-40B4-BE49-F238E27FC236}">
                <a16:creationId xmlns:a16="http://schemas.microsoft.com/office/drawing/2014/main" id="{8E73DE69-68AA-C046-BEEA-E10C53B337A6}"/>
              </a:ext>
            </a:extLst>
          </p:cNvPr>
          <p:cNvSpPr/>
          <p:nvPr userDrawn="1"/>
        </p:nvSpPr>
        <p:spPr>
          <a:xfrm>
            <a:off x="0" y="2459423"/>
            <a:ext cx="9900189" cy="4398578"/>
          </a:xfrm>
          <a:prstGeom prst="rtTriangle">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ight Triangle 38">
            <a:extLst>
              <a:ext uri="{FF2B5EF4-FFF2-40B4-BE49-F238E27FC236}">
                <a16:creationId xmlns:a16="http://schemas.microsoft.com/office/drawing/2014/main" id="{41937C0E-B8AA-184F-9EFA-35ADC5EABEA3}"/>
              </a:ext>
            </a:extLst>
          </p:cNvPr>
          <p:cNvSpPr/>
          <p:nvPr userDrawn="1"/>
        </p:nvSpPr>
        <p:spPr>
          <a:xfrm flipH="1">
            <a:off x="5381225" y="3566160"/>
            <a:ext cx="6824566" cy="3291840"/>
          </a:xfrm>
          <a:prstGeom prst="rtTriangle">
            <a:avLst/>
          </a:prstGeom>
          <a:solidFill>
            <a:srgbClr val="0087BB">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76C5B445-376A-0049-B076-55F9016FDD3D}"/>
              </a:ext>
            </a:extLst>
          </p:cNvPr>
          <p:cNvSpPr/>
          <p:nvPr userDrawn="1"/>
        </p:nvSpPr>
        <p:spPr>
          <a:xfrm>
            <a:off x="8149154" y="3095896"/>
            <a:ext cx="3402772" cy="2425727"/>
          </a:xfrm>
          <a:prstGeom prst="rect">
            <a:avLst/>
          </a:prstGeom>
          <a:solidFill>
            <a:srgbClr val="0076A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A5B794F4-A2B0-E748-BF9D-B60147FD9A5D}"/>
              </a:ext>
            </a:extLst>
          </p:cNvPr>
          <p:cNvSpPr/>
          <p:nvPr userDrawn="1"/>
        </p:nvSpPr>
        <p:spPr>
          <a:xfrm>
            <a:off x="4399027" y="3095896"/>
            <a:ext cx="3402772" cy="2425727"/>
          </a:xfrm>
          <a:prstGeom prst="rect">
            <a:avLst/>
          </a:prstGeom>
          <a:solidFill>
            <a:srgbClr val="0076A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6D7EEB38-E8E1-D74E-B14F-1437A063519B}"/>
              </a:ext>
            </a:extLst>
          </p:cNvPr>
          <p:cNvSpPr/>
          <p:nvPr userDrawn="1"/>
        </p:nvSpPr>
        <p:spPr>
          <a:xfrm>
            <a:off x="626962" y="3095896"/>
            <a:ext cx="3402772" cy="2425727"/>
          </a:xfrm>
          <a:prstGeom prst="rect">
            <a:avLst/>
          </a:prstGeom>
          <a:solidFill>
            <a:srgbClr val="0076A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0" descr="Logo">
            <a:extLst>
              <a:ext uri="{FF2B5EF4-FFF2-40B4-BE49-F238E27FC236}">
                <a16:creationId xmlns:a16="http://schemas.microsoft.com/office/drawing/2014/main" id="{E355AB5F-D799-EE47-B6D4-7D677F1241B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888757" y="5606058"/>
            <a:ext cx="94984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Placeholder 30">
            <a:extLst>
              <a:ext uri="{FF2B5EF4-FFF2-40B4-BE49-F238E27FC236}">
                <a16:creationId xmlns:a16="http://schemas.microsoft.com/office/drawing/2014/main" id="{3856C59A-36B6-FA4B-84EB-087218143612}"/>
              </a:ext>
            </a:extLst>
          </p:cNvPr>
          <p:cNvSpPr>
            <a:spLocks noGrp="1"/>
          </p:cNvSpPr>
          <p:nvPr>
            <p:ph type="body" sz="quarter" idx="15" hasCustomPrompt="1"/>
          </p:nvPr>
        </p:nvSpPr>
        <p:spPr>
          <a:xfrm>
            <a:off x="523531" y="328134"/>
            <a:ext cx="4373933" cy="757130"/>
          </a:xfrm>
        </p:spPr>
        <p:txBody>
          <a:bodyPr>
            <a:spAutoFit/>
          </a:bodyPr>
          <a:lstStyle>
            <a:lvl1pPr marL="0" indent="0">
              <a:buNone/>
              <a:defRPr sz="4800">
                <a:solidFill>
                  <a:srgbClr val="0076A3"/>
                </a:solidFill>
                <a:effectLst/>
              </a:defRPr>
            </a:lvl1pPr>
          </a:lstStyle>
          <a:p>
            <a:pPr lvl="0"/>
            <a:r>
              <a:rPr lang="en-US" dirty="0"/>
              <a:t>TITLE HERE</a:t>
            </a:r>
          </a:p>
        </p:txBody>
      </p:sp>
      <p:sp>
        <p:nvSpPr>
          <p:cNvPr id="21" name="Text Placeholder 32">
            <a:extLst>
              <a:ext uri="{FF2B5EF4-FFF2-40B4-BE49-F238E27FC236}">
                <a16:creationId xmlns:a16="http://schemas.microsoft.com/office/drawing/2014/main" id="{20712C39-9832-084C-8703-D25D47D59736}"/>
              </a:ext>
            </a:extLst>
          </p:cNvPr>
          <p:cNvSpPr>
            <a:spLocks noGrp="1"/>
          </p:cNvSpPr>
          <p:nvPr>
            <p:ph type="body" sz="quarter" idx="16" hasCustomPrompt="1"/>
          </p:nvPr>
        </p:nvSpPr>
        <p:spPr>
          <a:xfrm>
            <a:off x="1873268" y="842388"/>
            <a:ext cx="5696374" cy="661720"/>
          </a:xfrm>
        </p:spPr>
        <p:txBody>
          <a:bodyPr wrap="square">
            <a:spAutoFit/>
          </a:bodyPr>
          <a:lstStyle>
            <a:lvl1pPr marL="0" indent="0">
              <a:buNone/>
              <a:defRPr sz="4000" b="0" spc="-150">
                <a:solidFill>
                  <a:srgbClr val="00B3BE"/>
                </a:solidFill>
                <a:latin typeface="Rage Italic" panose="03070502040507070304" pitchFamily="66" charset="77"/>
              </a:defRPr>
            </a:lvl1pPr>
          </a:lstStyle>
          <a:p>
            <a:pPr lvl="0"/>
            <a:r>
              <a:rPr lang="en-US" dirty="0"/>
              <a:t>optional emphasis here</a:t>
            </a:r>
          </a:p>
        </p:txBody>
      </p:sp>
      <p:sp>
        <p:nvSpPr>
          <p:cNvPr id="27" name="Text Placeholder 29">
            <a:extLst>
              <a:ext uri="{FF2B5EF4-FFF2-40B4-BE49-F238E27FC236}">
                <a16:creationId xmlns:a16="http://schemas.microsoft.com/office/drawing/2014/main" id="{A0CAB322-5101-6448-908D-A1CBC07C2160}"/>
              </a:ext>
            </a:extLst>
          </p:cNvPr>
          <p:cNvSpPr>
            <a:spLocks noGrp="1"/>
          </p:cNvSpPr>
          <p:nvPr>
            <p:ph type="body" sz="quarter" idx="22" hasCustomPrompt="1"/>
          </p:nvPr>
        </p:nvSpPr>
        <p:spPr>
          <a:xfrm>
            <a:off x="885728" y="3959112"/>
            <a:ext cx="2036169" cy="341632"/>
          </a:xfrm>
        </p:spPr>
        <p:txBody>
          <a:bodyPr>
            <a:spAutoFit/>
          </a:bodyPr>
          <a:lstStyle>
            <a:lvl1pPr marL="0" indent="0">
              <a:buNone/>
              <a:defRPr sz="1800">
                <a:solidFill>
                  <a:srgbClr val="FED141"/>
                </a:solidFill>
              </a:defRPr>
            </a:lvl1pPr>
          </a:lstStyle>
          <a:p>
            <a:pPr lvl="0"/>
            <a:r>
              <a:rPr lang="en-US" dirty="0"/>
              <a:t>Teammate Name</a:t>
            </a:r>
          </a:p>
        </p:txBody>
      </p:sp>
      <p:sp>
        <p:nvSpPr>
          <p:cNvPr id="28" name="Text Placeholder 31">
            <a:extLst>
              <a:ext uri="{FF2B5EF4-FFF2-40B4-BE49-F238E27FC236}">
                <a16:creationId xmlns:a16="http://schemas.microsoft.com/office/drawing/2014/main" id="{92AB5C79-D8B7-3342-85DF-0A7C5F53A8A7}"/>
              </a:ext>
            </a:extLst>
          </p:cNvPr>
          <p:cNvSpPr>
            <a:spLocks noGrp="1"/>
          </p:cNvSpPr>
          <p:nvPr>
            <p:ph type="body" sz="quarter" idx="23" hasCustomPrompt="1"/>
          </p:nvPr>
        </p:nvSpPr>
        <p:spPr>
          <a:xfrm>
            <a:off x="885728" y="4240340"/>
            <a:ext cx="2047220" cy="286232"/>
          </a:xfrm>
        </p:spPr>
        <p:txBody>
          <a:bodyPr>
            <a:spAutoFit/>
          </a:bodyPr>
          <a:lstStyle>
            <a:lvl1pPr marL="0" indent="0">
              <a:buNone/>
              <a:defRPr sz="1400" b="0" i="1">
                <a:solidFill>
                  <a:schemeClr val="bg1"/>
                </a:solidFill>
              </a:defRPr>
            </a:lvl1pPr>
          </a:lstStyle>
          <a:p>
            <a:pPr lvl="0"/>
            <a:r>
              <a:rPr lang="en-US" dirty="0"/>
              <a:t>Position</a:t>
            </a:r>
          </a:p>
        </p:txBody>
      </p:sp>
      <p:sp>
        <p:nvSpPr>
          <p:cNvPr id="29" name="Text Placeholder 31">
            <a:extLst>
              <a:ext uri="{FF2B5EF4-FFF2-40B4-BE49-F238E27FC236}">
                <a16:creationId xmlns:a16="http://schemas.microsoft.com/office/drawing/2014/main" id="{911E5FFC-4754-4348-9910-502AFB995759}"/>
              </a:ext>
            </a:extLst>
          </p:cNvPr>
          <p:cNvSpPr>
            <a:spLocks noGrp="1"/>
          </p:cNvSpPr>
          <p:nvPr>
            <p:ph type="body" sz="quarter" idx="24" hasCustomPrompt="1"/>
          </p:nvPr>
        </p:nvSpPr>
        <p:spPr>
          <a:xfrm>
            <a:off x="885728" y="4658712"/>
            <a:ext cx="2047220" cy="674031"/>
          </a:xfrm>
        </p:spPr>
        <p:txBody>
          <a:bodyPr>
            <a:sp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i="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Contact Info</a:t>
            </a:r>
            <a:br>
              <a:rPr lang="en-US" dirty="0"/>
            </a:br>
            <a:r>
              <a:rPr lang="en-US" dirty="0"/>
              <a:t>Contact Info</a:t>
            </a:r>
            <a:br>
              <a:rPr lang="en-US" dirty="0"/>
            </a:br>
            <a:r>
              <a:rPr lang="en-US" dirty="0"/>
              <a:t>Contact Info</a:t>
            </a:r>
          </a:p>
        </p:txBody>
      </p:sp>
      <p:sp>
        <p:nvSpPr>
          <p:cNvPr id="33" name="Text Placeholder 29">
            <a:extLst>
              <a:ext uri="{FF2B5EF4-FFF2-40B4-BE49-F238E27FC236}">
                <a16:creationId xmlns:a16="http://schemas.microsoft.com/office/drawing/2014/main" id="{A9C7CBAB-5543-9A4C-A49A-42D99B790998}"/>
              </a:ext>
            </a:extLst>
          </p:cNvPr>
          <p:cNvSpPr>
            <a:spLocks noGrp="1"/>
          </p:cNvSpPr>
          <p:nvPr>
            <p:ph type="body" sz="quarter" idx="25" hasCustomPrompt="1"/>
          </p:nvPr>
        </p:nvSpPr>
        <p:spPr>
          <a:xfrm>
            <a:off x="4613099" y="3959112"/>
            <a:ext cx="2036169" cy="341632"/>
          </a:xfrm>
        </p:spPr>
        <p:txBody>
          <a:bodyPr>
            <a:spAutoFit/>
          </a:bodyPr>
          <a:lstStyle>
            <a:lvl1pPr marL="0" indent="0">
              <a:buNone/>
              <a:defRPr sz="1800">
                <a:solidFill>
                  <a:srgbClr val="FED141"/>
                </a:solidFill>
              </a:defRPr>
            </a:lvl1pPr>
          </a:lstStyle>
          <a:p>
            <a:pPr lvl="0"/>
            <a:r>
              <a:rPr lang="en-US" dirty="0"/>
              <a:t>Teammate Name</a:t>
            </a:r>
          </a:p>
        </p:txBody>
      </p:sp>
      <p:sp>
        <p:nvSpPr>
          <p:cNvPr id="34" name="Text Placeholder 31">
            <a:extLst>
              <a:ext uri="{FF2B5EF4-FFF2-40B4-BE49-F238E27FC236}">
                <a16:creationId xmlns:a16="http://schemas.microsoft.com/office/drawing/2014/main" id="{BA49371E-19E7-7F45-86AC-6D699C28C8C8}"/>
              </a:ext>
            </a:extLst>
          </p:cNvPr>
          <p:cNvSpPr>
            <a:spLocks noGrp="1"/>
          </p:cNvSpPr>
          <p:nvPr>
            <p:ph type="body" sz="quarter" idx="26" hasCustomPrompt="1"/>
          </p:nvPr>
        </p:nvSpPr>
        <p:spPr>
          <a:xfrm>
            <a:off x="4613099" y="4240340"/>
            <a:ext cx="2047220" cy="286232"/>
          </a:xfrm>
        </p:spPr>
        <p:txBody>
          <a:bodyPr>
            <a:spAutoFit/>
          </a:bodyPr>
          <a:lstStyle>
            <a:lvl1pPr marL="0" indent="0">
              <a:buNone/>
              <a:defRPr sz="1400" b="0" i="1">
                <a:solidFill>
                  <a:schemeClr val="bg1"/>
                </a:solidFill>
              </a:defRPr>
            </a:lvl1pPr>
          </a:lstStyle>
          <a:p>
            <a:pPr lvl="0"/>
            <a:r>
              <a:rPr lang="en-US" dirty="0"/>
              <a:t>Position</a:t>
            </a:r>
          </a:p>
        </p:txBody>
      </p:sp>
      <p:sp>
        <p:nvSpPr>
          <p:cNvPr id="35" name="Text Placeholder 31">
            <a:extLst>
              <a:ext uri="{FF2B5EF4-FFF2-40B4-BE49-F238E27FC236}">
                <a16:creationId xmlns:a16="http://schemas.microsoft.com/office/drawing/2014/main" id="{90388AFD-52E3-254A-AE41-061827766F6D}"/>
              </a:ext>
            </a:extLst>
          </p:cNvPr>
          <p:cNvSpPr>
            <a:spLocks noGrp="1"/>
          </p:cNvSpPr>
          <p:nvPr>
            <p:ph type="body" sz="quarter" idx="27" hasCustomPrompt="1"/>
          </p:nvPr>
        </p:nvSpPr>
        <p:spPr>
          <a:xfrm>
            <a:off x="4613099" y="4658712"/>
            <a:ext cx="2047220" cy="674031"/>
          </a:xfrm>
        </p:spPr>
        <p:txBody>
          <a:bodyPr>
            <a:sp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i="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Contact Info</a:t>
            </a:r>
            <a:br>
              <a:rPr lang="en-US" dirty="0"/>
            </a:br>
            <a:r>
              <a:rPr lang="en-US" dirty="0"/>
              <a:t>Contact Info</a:t>
            </a:r>
            <a:br>
              <a:rPr lang="en-US" dirty="0"/>
            </a:br>
            <a:r>
              <a:rPr lang="en-US" dirty="0"/>
              <a:t>Contact Info</a:t>
            </a:r>
          </a:p>
        </p:txBody>
      </p:sp>
      <p:sp>
        <p:nvSpPr>
          <p:cNvPr id="36" name="Text Placeholder 29">
            <a:extLst>
              <a:ext uri="{FF2B5EF4-FFF2-40B4-BE49-F238E27FC236}">
                <a16:creationId xmlns:a16="http://schemas.microsoft.com/office/drawing/2014/main" id="{5F134434-DBB8-6C4C-93D9-A153D516B632}"/>
              </a:ext>
            </a:extLst>
          </p:cNvPr>
          <p:cNvSpPr>
            <a:spLocks noGrp="1"/>
          </p:cNvSpPr>
          <p:nvPr>
            <p:ph type="body" sz="quarter" idx="28" hasCustomPrompt="1"/>
          </p:nvPr>
        </p:nvSpPr>
        <p:spPr>
          <a:xfrm>
            <a:off x="8375288" y="3959112"/>
            <a:ext cx="2036169" cy="341632"/>
          </a:xfrm>
        </p:spPr>
        <p:txBody>
          <a:bodyPr>
            <a:spAutoFit/>
          </a:bodyPr>
          <a:lstStyle>
            <a:lvl1pPr marL="0" indent="0">
              <a:buNone/>
              <a:defRPr sz="1800">
                <a:solidFill>
                  <a:srgbClr val="FED141"/>
                </a:solidFill>
              </a:defRPr>
            </a:lvl1pPr>
          </a:lstStyle>
          <a:p>
            <a:pPr lvl="0"/>
            <a:r>
              <a:rPr lang="en-US" dirty="0"/>
              <a:t>Teammate Name</a:t>
            </a:r>
          </a:p>
        </p:txBody>
      </p:sp>
      <p:sp>
        <p:nvSpPr>
          <p:cNvPr id="37" name="Text Placeholder 31">
            <a:extLst>
              <a:ext uri="{FF2B5EF4-FFF2-40B4-BE49-F238E27FC236}">
                <a16:creationId xmlns:a16="http://schemas.microsoft.com/office/drawing/2014/main" id="{BF0D6C04-0DE3-C749-B337-1CCFFF49AB4B}"/>
              </a:ext>
            </a:extLst>
          </p:cNvPr>
          <p:cNvSpPr>
            <a:spLocks noGrp="1"/>
          </p:cNvSpPr>
          <p:nvPr>
            <p:ph type="body" sz="quarter" idx="29" hasCustomPrompt="1"/>
          </p:nvPr>
        </p:nvSpPr>
        <p:spPr>
          <a:xfrm>
            <a:off x="8375288" y="4240340"/>
            <a:ext cx="2047220" cy="286232"/>
          </a:xfrm>
        </p:spPr>
        <p:txBody>
          <a:bodyPr>
            <a:spAutoFit/>
          </a:bodyPr>
          <a:lstStyle>
            <a:lvl1pPr marL="0" indent="0">
              <a:buNone/>
              <a:defRPr sz="1400" b="0" i="1">
                <a:solidFill>
                  <a:schemeClr val="bg1"/>
                </a:solidFill>
              </a:defRPr>
            </a:lvl1pPr>
          </a:lstStyle>
          <a:p>
            <a:pPr lvl="0"/>
            <a:r>
              <a:rPr lang="en-US" dirty="0"/>
              <a:t>Position</a:t>
            </a:r>
          </a:p>
        </p:txBody>
      </p:sp>
      <p:sp>
        <p:nvSpPr>
          <p:cNvPr id="38" name="Text Placeholder 31">
            <a:extLst>
              <a:ext uri="{FF2B5EF4-FFF2-40B4-BE49-F238E27FC236}">
                <a16:creationId xmlns:a16="http://schemas.microsoft.com/office/drawing/2014/main" id="{E11CEFEB-7BD6-9840-95A4-A7B41EABA721}"/>
              </a:ext>
            </a:extLst>
          </p:cNvPr>
          <p:cNvSpPr>
            <a:spLocks noGrp="1"/>
          </p:cNvSpPr>
          <p:nvPr>
            <p:ph type="body" sz="quarter" idx="30" hasCustomPrompt="1"/>
          </p:nvPr>
        </p:nvSpPr>
        <p:spPr>
          <a:xfrm>
            <a:off x="8375288" y="4658712"/>
            <a:ext cx="2047220" cy="674031"/>
          </a:xfrm>
        </p:spPr>
        <p:txBody>
          <a:bodyPr>
            <a:sp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i="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Contact Info</a:t>
            </a:r>
            <a:br>
              <a:rPr lang="en-US" dirty="0"/>
            </a:br>
            <a:r>
              <a:rPr lang="en-US" dirty="0"/>
              <a:t>Contact Info</a:t>
            </a:r>
            <a:br>
              <a:rPr lang="en-US" dirty="0"/>
            </a:br>
            <a:r>
              <a:rPr lang="en-US" dirty="0"/>
              <a:t>Contact Info</a:t>
            </a:r>
          </a:p>
        </p:txBody>
      </p:sp>
      <p:sp>
        <p:nvSpPr>
          <p:cNvPr id="40" name="Picture Placeholder 39">
            <a:extLst>
              <a:ext uri="{FF2B5EF4-FFF2-40B4-BE49-F238E27FC236}">
                <a16:creationId xmlns:a16="http://schemas.microsoft.com/office/drawing/2014/main" id="{C5D19799-E5C5-B04A-BF09-16F65DC4E072}"/>
              </a:ext>
            </a:extLst>
          </p:cNvPr>
          <p:cNvSpPr>
            <a:spLocks noGrp="1"/>
          </p:cNvSpPr>
          <p:nvPr>
            <p:ph type="pic" sz="quarter" idx="31"/>
          </p:nvPr>
        </p:nvSpPr>
        <p:spPr>
          <a:xfrm>
            <a:off x="1108552" y="1506946"/>
            <a:ext cx="2266537" cy="2263775"/>
          </a:xfrm>
          <a:prstGeom prst="ellipse">
            <a:avLst/>
          </a:prstGeom>
          <a:blipFill>
            <a:blip r:embed="rId3"/>
            <a:stretch>
              <a:fillRect l="-34546" t="-34625" r="-28450" b="-30227"/>
            </a:stretch>
          </a:blipFill>
        </p:spPr>
        <p:txBody>
          <a:bodyPr/>
          <a:lstStyle>
            <a:lvl1pPr>
              <a:defRPr>
                <a:noFill/>
              </a:defRPr>
            </a:lvl1pPr>
          </a:lstStyle>
          <a:p>
            <a:r>
              <a:rPr lang="en-US"/>
              <a:t>Click icon to add picture</a:t>
            </a:r>
          </a:p>
        </p:txBody>
      </p:sp>
      <p:sp>
        <p:nvSpPr>
          <p:cNvPr id="43" name="Picture Placeholder 39">
            <a:extLst>
              <a:ext uri="{FF2B5EF4-FFF2-40B4-BE49-F238E27FC236}">
                <a16:creationId xmlns:a16="http://schemas.microsoft.com/office/drawing/2014/main" id="{A36F4623-29F8-0649-8A89-1297A02E4C56}"/>
              </a:ext>
            </a:extLst>
          </p:cNvPr>
          <p:cNvSpPr>
            <a:spLocks noGrp="1"/>
          </p:cNvSpPr>
          <p:nvPr>
            <p:ph type="pic" sz="quarter" idx="32"/>
          </p:nvPr>
        </p:nvSpPr>
        <p:spPr>
          <a:xfrm>
            <a:off x="5030416" y="1516063"/>
            <a:ext cx="2266537" cy="2263775"/>
          </a:xfrm>
          <a:prstGeom prst="ellipse">
            <a:avLst/>
          </a:prstGeom>
          <a:blipFill>
            <a:blip r:embed="rId4"/>
            <a:stretch>
              <a:fillRect l="-27170" t="-5797" r="-9870" b="-32805"/>
            </a:stretch>
          </a:blipFill>
        </p:spPr>
        <p:txBody>
          <a:bodyPr/>
          <a:lstStyle>
            <a:lvl1pPr>
              <a:defRPr>
                <a:noFill/>
              </a:defRPr>
            </a:lvl1pPr>
          </a:lstStyle>
          <a:p>
            <a:r>
              <a:rPr lang="en-US"/>
              <a:t>Click icon to add picture</a:t>
            </a:r>
          </a:p>
        </p:txBody>
      </p:sp>
      <p:sp>
        <p:nvSpPr>
          <p:cNvPr id="44" name="Picture Placeholder 39">
            <a:extLst>
              <a:ext uri="{FF2B5EF4-FFF2-40B4-BE49-F238E27FC236}">
                <a16:creationId xmlns:a16="http://schemas.microsoft.com/office/drawing/2014/main" id="{5A6AD7A9-0749-7444-8106-134DC42E947B}"/>
              </a:ext>
            </a:extLst>
          </p:cNvPr>
          <p:cNvSpPr>
            <a:spLocks noGrp="1"/>
          </p:cNvSpPr>
          <p:nvPr>
            <p:ph type="pic" sz="quarter" idx="33"/>
          </p:nvPr>
        </p:nvSpPr>
        <p:spPr>
          <a:xfrm>
            <a:off x="8648444" y="1516063"/>
            <a:ext cx="2266537" cy="2263775"/>
          </a:xfrm>
          <a:prstGeom prst="ellipse">
            <a:avLst/>
          </a:prstGeom>
          <a:blipFill>
            <a:blip r:embed="rId5"/>
            <a:stretch>
              <a:fillRect l="-18106" t="-18557" r="-19122" b="-14486"/>
            </a:stretch>
          </a:blipFill>
        </p:spPr>
        <p:txBody>
          <a:bodyPr/>
          <a:lstStyle>
            <a:lvl1pPr>
              <a:defRPr>
                <a:noFill/>
              </a:defRPr>
            </a:lvl1pPr>
          </a:lstStyle>
          <a:p>
            <a:r>
              <a:rPr lang="en-US"/>
              <a:t>Click icon to add picture</a:t>
            </a:r>
          </a:p>
        </p:txBody>
      </p:sp>
    </p:spTree>
    <p:extLst>
      <p:ext uri="{BB962C8B-B14F-4D97-AF65-F5344CB8AC3E}">
        <p14:creationId xmlns:p14="http://schemas.microsoft.com/office/powerpoint/2010/main" val="31562088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rt with text box">
    <p:spTree>
      <p:nvGrpSpPr>
        <p:cNvPr id="1" name=""/>
        <p:cNvGrpSpPr/>
        <p:nvPr/>
      </p:nvGrpSpPr>
      <p:grpSpPr>
        <a:xfrm>
          <a:off x="0" y="0"/>
          <a:ext cx="0" cy="0"/>
          <a:chOff x="0" y="0"/>
          <a:chExt cx="0" cy="0"/>
        </a:xfrm>
      </p:grpSpPr>
      <p:sp>
        <p:nvSpPr>
          <p:cNvPr id="12" name="Right Triangle 11">
            <a:extLst>
              <a:ext uri="{FF2B5EF4-FFF2-40B4-BE49-F238E27FC236}">
                <a16:creationId xmlns:a16="http://schemas.microsoft.com/office/drawing/2014/main" id="{E2E51FE3-71E2-A946-A460-89F8E6FC4B62}"/>
              </a:ext>
            </a:extLst>
          </p:cNvPr>
          <p:cNvSpPr/>
          <p:nvPr userDrawn="1"/>
        </p:nvSpPr>
        <p:spPr>
          <a:xfrm>
            <a:off x="0" y="2228665"/>
            <a:ext cx="9240983" cy="4635530"/>
          </a:xfrm>
          <a:prstGeom prst="rtTriangle">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ight Triangle 13">
            <a:extLst>
              <a:ext uri="{FF2B5EF4-FFF2-40B4-BE49-F238E27FC236}">
                <a16:creationId xmlns:a16="http://schemas.microsoft.com/office/drawing/2014/main" id="{790324DA-6A21-D14C-A17A-F2B387630D33}"/>
              </a:ext>
            </a:extLst>
          </p:cNvPr>
          <p:cNvSpPr/>
          <p:nvPr userDrawn="1"/>
        </p:nvSpPr>
        <p:spPr>
          <a:xfrm flipV="1">
            <a:off x="0" y="5603"/>
            <a:ext cx="7528142" cy="4218296"/>
          </a:xfrm>
          <a:prstGeom prst="rtTriangle">
            <a:avLst/>
          </a:prstGeom>
          <a:solidFill>
            <a:srgbClr val="0087BB">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20" descr="Logo">
            <a:extLst>
              <a:ext uri="{FF2B5EF4-FFF2-40B4-BE49-F238E27FC236}">
                <a16:creationId xmlns:a16="http://schemas.microsoft.com/office/drawing/2014/main" id="{A02C8A9F-6610-DB4C-AD2D-D99896D33E8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888757" y="5606058"/>
            <a:ext cx="94984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Placeholder 40">
            <a:extLst>
              <a:ext uri="{FF2B5EF4-FFF2-40B4-BE49-F238E27FC236}">
                <a16:creationId xmlns:a16="http://schemas.microsoft.com/office/drawing/2014/main" id="{BF891447-BD54-B44B-A0E1-CD99B8FCA257}"/>
              </a:ext>
            </a:extLst>
          </p:cNvPr>
          <p:cNvSpPr>
            <a:spLocks noGrp="1"/>
          </p:cNvSpPr>
          <p:nvPr>
            <p:ph type="body" sz="quarter" idx="26" hasCustomPrompt="1"/>
          </p:nvPr>
        </p:nvSpPr>
        <p:spPr>
          <a:xfrm>
            <a:off x="523531" y="2016328"/>
            <a:ext cx="2736223" cy="424732"/>
          </a:xfrm>
        </p:spPr>
        <p:txBody>
          <a:bodyPr>
            <a:spAutoFit/>
          </a:bodyPr>
          <a:lstStyle>
            <a:lvl1pPr marL="0" indent="0" algn="l">
              <a:buNone/>
              <a:defRPr sz="2400" b="0">
                <a:solidFill>
                  <a:srgbClr val="0076A3"/>
                </a:solidFill>
              </a:defRPr>
            </a:lvl1pPr>
          </a:lstStyle>
          <a:p>
            <a:pPr lvl="0"/>
            <a:r>
              <a:rPr lang="en-US" dirty="0"/>
              <a:t>Subheading here</a:t>
            </a:r>
          </a:p>
        </p:txBody>
      </p:sp>
      <p:sp>
        <p:nvSpPr>
          <p:cNvPr id="25" name="Text Placeholder 44">
            <a:extLst>
              <a:ext uri="{FF2B5EF4-FFF2-40B4-BE49-F238E27FC236}">
                <a16:creationId xmlns:a16="http://schemas.microsoft.com/office/drawing/2014/main" id="{85F45EB7-4C7B-A844-948A-8B049E4EBCAA}"/>
              </a:ext>
            </a:extLst>
          </p:cNvPr>
          <p:cNvSpPr>
            <a:spLocks noGrp="1"/>
          </p:cNvSpPr>
          <p:nvPr>
            <p:ph type="body" sz="quarter" idx="36" hasCustomPrompt="1"/>
          </p:nvPr>
        </p:nvSpPr>
        <p:spPr>
          <a:xfrm>
            <a:off x="523531" y="2491624"/>
            <a:ext cx="5280289" cy="2056140"/>
          </a:xfrm>
        </p:spPr>
        <p:txBody>
          <a:bodyPr wrap="square">
            <a:spAutoFit/>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sz="1800" b="0">
                <a:solidFill>
                  <a:schemeClr val="bg2">
                    <a:lumMod val="25000"/>
                  </a:schemeClr>
                </a:solidFill>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p>
        </p:txBody>
      </p:sp>
      <p:sp>
        <p:nvSpPr>
          <p:cNvPr id="26" name="Text Placeholder 44">
            <a:extLst>
              <a:ext uri="{FF2B5EF4-FFF2-40B4-BE49-F238E27FC236}">
                <a16:creationId xmlns:a16="http://schemas.microsoft.com/office/drawing/2014/main" id="{1AB1CF23-CBF2-E04E-9854-CD818B2E06A8}"/>
              </a:ext>
            </a:extLst>
          </p:cNvPr>
          <p:cNvSpPr>
            <a:spLocks noGrp="1"/>
          </p:cNvSpPr>
          <p:nvPr>
            <p:ph type="body" sz="quarter" idx="37" hasCustomPrompt="1"/>
          </p:nvPr>
        </p:nvSpPr>
        <p:spPr>
          <a:xfrm>
            <a:off x="523531" y="4736119"/>
            <a:ext cx="4483169" cy="1477328"/>
          </a:xfrm>
        </p:spPr>
        <p:txBody>
          <a:bodyPr>
            <a:spAutoFit/>
          </a:bodyPr>
          <a:lstStyle>
            <a:lvl1pPr marL="285750" marR="0" indent="-285750" algn="l" defTabSz="914400" rtl="0" eaLnBrk="1" fontAlgn="auto" latinLnBrk="0" hangingPunct="1">
              <a:lnSpc>
                <a:spcPct val="100000"/>
              </a:lnSpc>
              <a:spcBef>
                <a:spcPts val="0"/>
              </a:spcBef>
              <a:spcAft>
                <a:spcPts val="0"/>
              </a:spcAft>
              <a:buClr>
                <a:srgbClr val="4FB161"/>
              </a:buClr>
              <a:buSzTx/>
              <a:buFont typeface="Arial" panose="020B0604020202020204" pitchFamily="34" charset="0"/>
              <a:buChar char="•"/>
              <a:tabLst/>
              <a:defRPr sz="1800" b="0">
                <a:solidFill>
                  <a:schemeClr val="bg2">
                    <a:lumMod val="25000"/>
                  </a:schemeClr>
                </a:solidFill>
              </a:defRPr>
            </a:lvl1pPr>
          </a:lstStyle>
          <a:p>
            <a:pPr lvl="0"/>
            <a:r>
              <a:rPr lang="en-US" dirty="0"/>
              <a:t>Lorem ipsum </a:t>
            </a:r>
          </a:p>
          <a:p>
            <a:pPr lvl="0"/>
            <a:r>
              <a:rPr lang="en-US" dirty="0"/>
              <a:t>dolor sit </a:t>
            </a:r>
            <a:r>
              <a:rPr lang="en-US" dirty="0" err="1"/>
              <a:t>amet</a:t>
            </a:r>
            <a:endParaRPr lang="en-US" dirty="0"/>
          </a:p>
          <a:p>
            <a:pPr lvl="0"/>
            <a:r>
              <a:rPr lang="en-US" dirty="0" err="1"/>
              <a:t>consectetur</a:t>
            </a:r>
            <a:r>
              <a:rPr lang="en-US" dirty="0"/>
              <a:t> </a:t>
            </a:r>
          </a:p>
          <a:p>
            <a:pPr lvl="0"/>
            <a:r>
              <a:rPr lang="en-US" dirty="0" err="1"/>
              <a:t>adipiscing</a:t>
            </a:r>
            <a:r>
              <a:rPr lang="en-US" dirty="0"/>
              <a:t> </a:t>
            </a:r>
            <a:r>
              <a:rPr lang="en-US" dirty="0" err="1"/>
              <a:t>elit</a:t>
            </a:r>
            <a:endParaRPr lang="en-US" dirty="0"/>
          </a:p>
          <a:p>
            <a:pPr lvl="0"/>
            <a:r>
              <a:rPr lang="en-US" dirty="0" err="1"/>
              <a:t>sed</a:t>
            </a:r>
            <a:r>
              <a:rPr lang="en-US" dirty="0"/>
              <a:t> do </a:t>
            </a:r>
            <a:r>
              <a:rPr lang="en-US" dirty="0" err="1"/>
              <a:t>eiusmod</a:t>
            </a:r>
            <a:endParaRPr lang="en-US" dirty="0"/>
          </a:p>
        </p:txBody>
      </p:sp>
      <p:sp>
        <p:nvSpPr>
          <p:cNvPr id="27" name="Chart Placeholder 27">
            <a:extLst>
              <a:ext uri="{FF2B5EF4-FFF2-40B4-BE49-F238E27FC236}">
                <a16:creationId xmlns:a16="http://schemas.microsoft.com/office/drawing/2014/main" id="{18EB8615-78B8-7445-881D-062A9AFC9E29}"/>
              </a:ext>
            </a:extLst>
          </p:cNvPr>
          <p:cNvSpPr>
            <a:spLocks noGrp="1"/>
          </p:cNvSpPr>
          <p:nvPr>
            <p:ph type="chart" sz="quarter" idx="24"/>
          </p:nvPr>
        </p:nvSpPr>
        <p:spPr>
          <a:xfrm>
            <a:off x="5803820" y="705552"/>
            <a:ext cx="5310187" cy="5091113"/>
          </a:xfrm>
          <a:noFill/>
        </p:spPr>
        <p:txBody>
          <a:bodyPr/>
          <a:lstStyle>
            <a:lvl1pPr>
              <a:defRPr>
                <a:noFill/>
              </a:defRPr>
            </a:lvl1pPr>
          </a:lstStyle>
          <a:p>
            <a:r>
              <a:rPr lang="en-US"/>
              <a:t>Click icon to add chart</a:t>
            </a:r>
            <a:endParaRPr lang="en-US" dirty="0"/>
          </a:p>
        </p:txBody>
      </p:sp>
      <p:sp>
        <p:nvSpPr>
          <p:cNvPr id="30" name="Text Placeholder 30">
            <a:extLst>
              <a:ext uri="{FF2B5EF4-FFF2-40B4-BE49-F238E27FC236}">
                <a16:creationId xmlns:a16="http://schemas.microsoft.com/office/drawing/2014/main" id="{35E9D2A4-0EC6-714C-9C43-5F19D82D6094}"/>
              </a:ext>
            </a:extLst>
          </p:cNvPr>
          <p:cNvSpPr>
            <a:spLocks noGrp="1"/>
          </p:cNvSpPr>
          <p:nvPr>
            <p:ph type="body" sz="quarter" idx="15" hasCustomPrompt="1"/>
          </p:nvPr>
        </p:nvSpPr>
        <p:spPr>
          <a:xfrm>
            <a:off x="523531" y="328134"/>
            <a:ext cx="4373933" cy="757130"/>
          </a:xfrm>
        </p:spPr>
        <p:txBody>
          <a:bodyPr>
            <a:spAutoFit/>
          </a:bodyPr>
          <a:lstStyle>
            <a:lvl1pPr marL="0" indent="0">
              <a:buNone/>
              <a:defRPr sz="4800">
                <a:solidFill>
                  <a:srgbClr val="0076A3"/>
                </a:solidFill>
                <a:effectLst/>
              </a:defRPr>
            </a:lvl1pPr>
          </a:lstStyle>
          <a:p>
            <a:pPr lvl="0"/>
            <a:r>
              <a:rPr lang="en-US" dirty="0"/>
              <a:t>TITLE HERE</a:t>
            </a:r>
          </a:p>
        </p:txBody>
      </p:sp>
      <p:sp>
        <p:nvSpPr>
          <p:cNvPr id="31" name="Text Placeholder 32">
            <a:extLst>
              <a:ext uri="{FF2B5EF4-FFF2-40B4-BE49-F238E27FC236}">
                <a16:creationId xmlns:a16="http://schemas.microsoft.com/office/drawing/2014/main" id="{199621D5-A3E0-AE48-A42A-B19CE11A3964}"/>
              </a:ext>
            </a:extLst>
          </p:cNvPr>
          <p:cNvSpPr>
            <a:spLocks noGrp="1"/>
          </p:cNvSpPr>
          <p:nvPr>
            <p:ph type="body" sz="quarter" idx="16" hasCustomPrompt="1"/>
          </p:nvPr>
        </p:nvSpPr>
        <p:spPr>
          <a:xfrm>
            <a:off x="1873268" y="842388"/>
            <a:ext cx="4222732" cy="661720"/>
          </a:xfrm>
        </p:spPr>
        <p:txBody>
          <a:bodyPr wrap="square">
            <a:spAutoFit/>
          </a:bodyPr>
          <a:lstStyle>
            <a:lvl1pPr marL="0" indent="0">
              <a:buNone/>
              <a:defRPr sz="4000" b="0" spc="-150">
                <a:solidFill>
                  <a:srgbClr val="00B3BE"/>
                </a:solidFill>
                <a:latin typeface="Rage Italic" panose="03070502040507070304" pitchFamily="66" charset="77"/>
              </a:defRPr>
            </a:lvl1pPr>
          </a:lstStyle>
          <a:p>
            <a:pPr lvl="0"/>
            <a:r>
              <a:rPr lang="en-US" dirty="0"/>
              <a:t>optional emphasis here</a:t>
            </a:r>
          </a:p>
        </p:txBody>
      </p:sp>
    </p:spTree>
    <p:extLst>
      <p:ext uri="{BB962C8B-B14F-4D97-AF65-F5344CB8AC3E}">
        <p14:creationId xmlns:p14="http://schemas.microsoft.com/office/powerpoint/2010/main" val="4748351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C28F017-F048-8944-9296-9DFD8374C8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331BEF0-F15A-B047-BAD9-79F40EE77D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DBFD2F3-C602-AE43-B09C-6FAD1BF562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i="0">
                <a:solidFill>
                  <a:schemeClr val="tx1">
                    <a:tint val="75000"/>
                  </a:schemeClr>
                </a:solidFill>
                <a:latin typeface="Arial" panose="020B0604020202020204" pitchFamily="34" charset="0"/>
              </a:defRPr>
            </a:lvl1pPr>
          </a:lstStyle>
          <a:p>
            <a:fld id="{D58F254E-151C-E740-A11C-2591DAE9484F}" type="datetimeFigureOut">
              <a:rPr lang="en-US" smtClean="0"/>
              <a:pPr/>
              <a:t>8/4/2021</a:t>
            </a:fld>
            <a:endParaRPr lang="en-US" dirty="0"/>
          </a:p>
        </p:txBody>
      </p:sp>
      <p:sp>
        <p:nvSpPr>
          <p:cNvPr id="5" name="Footer Placeholder 4">
            <a:extLst>
              <a:ext uri="{FF2B5EF4-FFF2-40B4-BE49-F238E27FC236}">
                <a16:creationId xmlns:a16="http://schemas.microsoft.com/office/drawing/2014/main" id="{9CE078AD-370A-D04C-BC45-D3696F286C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a:solidFill>
                  <a:schemeClr val="tx1">
                    <a:tint val="75000"/>
                  </a:schemeClr>
                </a:solidFill>
                <a:latin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0EBDBE69-A35E-7042-AB2C-57FA2AB761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a:solidFill>
                  <a:schemeClr val="tx1">
                    <a:tint val="75000"/>
                  </a:schemeClr>
                </a:solidFill>
                <a:latin typeface="Arial" panose="020B0604020202020204" pitchFamily="34" charset="0"/>
              </a:defRPr>
            </a:lvl1pPr>
          </a:lstStyle>
          <a:p>
            <a:fld id="{6E1C044B-27ED-6843-8047-F0E591AC3DA6}" type="slidenum">
              <a:rPr lang="en-US" smtClean="0"/>
              <a:pPr/>
              <a:t>‹#›</a:t>
            </a:fld>
            <a:endParaRPr lang="en-US" dirty="0"/>
          </a:p>
        </p:txBody>
      </p:sp>
    </p:spTree>
    <p:extLst>
      <p:ext uri="{BB962C8B-B14F-4D97-AF65-F5344CB8AC3E}">
        <p14:creationId xmlns:p14="http://schemas.microsoft.com/office/powerpoint/2010/main" val="762881285"/>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0" r:id="rId3"/>
    <p:sldLayoutId id="2147483659" r:id="rId4"/>
    <p:sldLayoutId id="2147483651" r:id="rId5"/>
    <p:sldLayoutId id="2147483652" r:id="rId6"/>
    <p:sldLayoutId id="2147483653" r:id="rId7"/>
    <p:sldLayoutId id="2147483654" r:id="rId8"/>
    <p:sldLayoutId id="2147483655" r:id="rId9"/>
    <p:sldLayoutId id="2147483656" r:id="rId10"/>
    <p:sldLayoutId id="2147483657" r:id="rId11"/>
    <p:sldLayoutId id="2147483660" r:id="rId12"/>
    <p:sldLayoutId id="2147483661" r:id="rId13"/>
  </p:sldLayoutIdLst>
  <p:txStyles>
    <p:title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2.xml"/><Relationship Id="rId5" Type="http://schemas.openxmlformats.org/officeDocument/2006/relationships/image" Target="../media/image13.jpeg"/><Relationship Id="rId4" Type="http://schemas.openxmlformats.org/officeDocument/2006/relationships/image" Target="../media/image1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www.pid20.org/" TargetMode="Externa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hyperlink" Target="mailto:Dalton.Webb@FortWorthTexas.Gov" TargetMode="Externa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chart" Target="../charts/chart2.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xml"/><Relationship Id="rId1" Type="http://schemas.openxmlformats.org/officeDocument/2006/relationships/vmlDrawing" Target="../drawings/vmlDrawing1.vml"/><Relationship Id="rId5" Type="http://schemas.openxmlformats.org/officeDocument/2006/relationships/image" Target="../media/image21.emf"/><Relationship Id="rId4" Type="http://schemas.openxmlformats.org/officeDocument/2006/relationships/package" Target="../embeddings/Microsoft_Excel_Worksheet.xlsx"/></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b="1" dirty="0"/>
              <a:t>East Lancaster Public Improvement District 20</a:t>
            </a:r>
          </a:p>
        </p:txBody>
      </p:sp>
      <p:sp>
        <p:nvSpPr>
          <p:cNvPr id="3" name="Subtitle 2"/>
          <p:cNvSpPr>
            <a:spLocks noGrp="1"/>
          </p:cNvSpPr>
          <p:nvPr>
            <p:ph type="subTitle" idx="1"/>
          </p:nvPr>
        </p:nvSpPr>
        <p:spPr/>
        <p:txBody>
          <a:bodyPr>
            <a:normAutofit fontScale="92500" lnSpcReduction="10000"/>
          </a:bodyPr>
          <a:lstStyle/>
          <a:p>
            <a:r>
              <a:rPr lang="en-US" b="1" dirty="0"/>
              <a:t>Annual </a:t>
            </a:r>
            <a:r>
              <a:rPr lang="en-US" dirty="0"/>
              <a:t>PID</a:t>
            </a:r>
            <a:r>
              <a:rPr lang="en-US" b="1" dirty="0"/>
              <a:t> Meeting</a:t>
            </a:r>
          </a:p>
          <a:p>
            <a:r>
              <a:rPr lang="en-US" b="1" dirty="0"/>
              <a:t>August </a:t>
            </a:r>
            <a:r>
              <a:rPr lang="en-US" dirty="0"/>
              <a:t>5</a:t>
            </a:r>
            <a:r>
              <a:rPr lang="en-US" b="1" dirty="0"/>
              <a:t>, 2021</a:t>
            </a:r>
          </a:p>
        </p:txBody>
      </p:sp>
      <p:pic>
        <p:nvPicPr>
          <p:cNvPr id="7" name="Picture Placeholder 6" descr="Two people lifting weights" title="Sample Fitness Picture"/>
          <p:cNvPicPr>
            <a:picLocks noGrp="1" noChangeAspect="1"/>
          </p:cNvPicPr>
          <p:nvPr>
            <p:ph type="pic" idx="10"/>
          </p:nvPr>
        </p:nvPicPr>
        <p:blipFill rotWithShape="1">
          <a:blip r:embed="rId2" cstate="print">
            <a:extLst>
              <a:ext uri="{28A0092B-C50C-407E-A947-70E740481C1C}">
                <a14:useLocalDpi xmlns:a14="http://schemas.microsoft.com/office/drawing/2010/main" val="0"/>
              </a:ext>
            </a:extLst>
          </a:blip>
          <a:srcRect/>
          <a:stretch/>
        </p:blipFill>
        <p:spPr/>
      </p:pic>
      <p:pic>
        <p:nvPicPr>
          <p:cNvPr id="8" name="Picture Placeholder 7" descr="Closeup of Granny Smith apple and tape measure" title="Sample Fitness Picture"/>
          <p:cNvPicPr>
            <a:picLocks noGrp="1" noChangeAspect="1"/>
          </p:cNvPicPr>
          <p:nvPr>
            <p:ph type="pic" idx="11"/>
          </p:nvPr>
        </p:nvPicPr>
        <p:blipFill rotWithShape="1">
          <a:blip r:embed="rId3" cstate="print">
            <a:extLst>
              <a:ext uri="{28A0092B-C50C-407E-A947-70E740481C1C}">
                <a14:useLocalDpi xmlns:a14="http://schemas.microsoft.com/office/drawing/2010/main" val="0"/>
              </a:ext>
            </a:extLst>
          </a:blip>
          <a:srcRect t="617" b="617"/>
          <a:stretch/>
        </p:blipFill>
        <p:spPr/>
      </p:pic>
      <p:pic>
        <p:nvPicPr>
          <p:cNvPr id="9" name="Picture Placeholder 8" descr="Man and woman running on indoor track" title="Sample Fitness Picture"/>
          <p:cNvPicPr>
            <a:picLocks noGrp="1" noChangeAspect="1"/>
          </p:cNvPicPr>
          <p:nvPr>
            <p:ph type="pic" idx="12"/>
          </p:nvPr>
        </p:nvPicPr>
        <p:blipFill rotWithShape="1">
          <a:blip r:embed="rId4" cstate="print">
            <a:extLst>
              <a:ext uri="{28A0092B-C50C-407E-A947-70E740481C1C}">
                <a14:useLocalDpi xmlns:a14="http://schemas.microsoft.com/office/drawing/2010/main" val="0"/>
              </a:ext>
            </a:extLst>
          </a:blip>
          <a:srcRect t="599" b="599"/>
          <a:stretch/>
        </p:blipFill>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 y="3923"/>
            <a:ext cx="12191998" cy="4817459"/>
          </a:xfrm>
          <a:prstGeom prst="rect">
            <a:avLst/>
          </a:prstGeom>
        </p:spPr>
      </p:pic>
    </p:spTree>
    <p:extLst>
      <p:ext uri="{BB962C8B-B14F-4D97-AF65-F5344CB8AC3E}">
        <p14:creationId xmlns:p14="http://schemas.microsoft.com/office/powerpoint/2010/main" val="3034687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523530" y="328134"/>
            <a:ext cx="9499011" cy="757130"/>
          </a:xfrm>
        </p:spPr>
        <p:txBody>
          <a:bodyPr/>
          <a:lstStyle/>
          <a:p>
            <a:r>
              <a:rPr lang="en-US" dirty="0"/>
              <a:t>Guest Speakers</a:t>
            </a:r>
          </a:p>
        </p:txBody>
      </p:sp>
      <p:sp>
        <p:nvSpPr>
          <p:cNvPr id="3" name="Text Placeholder 2"/>
          <p:cNvSpPr>
            <a:spLocks noGrp="1"/>
          </p:cNvSpPr>
          <p:nvPr>
            <p:ph type="body" sz="quarter" idx="16"/>
          </p:nvPr>
        </p:nvSpPr>
        <p:spPr>
          <a:xfrm>
            <a:off x="1873268" y="842388"/>
            <a:ext cx="6607344" cy="661720"/>
          </a:xfrm>
        </p:spPr>
        <p:txBody>
          <a:bodyPr/>
          <a:lstStyle/>
          <a:p>
            <a:r>
              <a:rPr lang="en-US" dirty="0"/>
              <a:t>PID 20 Annual Meeting</a:t>
            </a:r>
          </a:p>
        </p:txBody>
      </p:sp>
      <p:sp>
        <p:nvSpPr>
          <p:cNvPr id="4" name="Text Placeholder 3"/>
          <p:cNvSpPr>
            <a:spLocks noGrp="1"/>
          </p:cNvSpPr>
          <p:nvPr>
            <p:ph type="body" sz="quarter" idx="26"/>
          </p:nvPr>
        </p:nvSpPr>
        <p:spPr>
          <a:xfrm rot="10800000" flipV="1">
            <a:off x="781223" y="1745673"/>
            <a:ext cx="9143999" cy="4339243"/>
          </a:xfrm>
        </p:spPr>
        <p:txBody>
          <a:bodyPr/>
          <a:lstStyle/>
          <a:p>
            <a:pPr>
              <a:lnSpc>
                <a:spcPct val="150000"/>
              </a:lnSpc>
            </a:pPr>
            <a:r>
              <a:rPr lang="en-US" sz="1800" dirty="0" smtClean="0">
                <a:solidFill>
                  <a:schemeClr val="tx1"/>
                </a:solidFill>
              </a:rPr>
              <a:t>While </a:t>
            </a:r>
            <a:r>
              <a:rPr lang="en-US" sz="1800" dirty="0">
                <a:solidFill>
                  <a:schemeClr val="tx1"/>
                </a:solidFill>
              </a:rPr>
              <a:t>these are successes, there is still a perception problem for many:</a:t>
            </a:r>
          </a:p>
          <a:p>
            <a:pPr marL="285750" indent="-285750">
              <a:lnSpc>
                <a:spcPct val="150000"/>
              </a:lnSpc>
              <a:buFont typeface="Arial" panose="020B0604020202020204" pitchFamily="34" charset="0"/>
              <a:buChar char="•"/>
            </a:pPr>
            <a:r>
              <a:rPr lang="en-US" sz="1800" dirty="0" smtClean="0">
                <a:solidFill>
                  <a:schemeClr val="tx1"/>
                </a:solidFill>
              </a:rPr>
              <a:t>The </a:t>
            </a:r>
            <a:r>
              <a:rPr lang="en-US" sz="1800" i="1" dirty="0">
                <a:solidFill>
                  <a:schemeClr val="tx1"/>
                </a:solidFill>
              </a:rPr>
              <a:t>perceived</a:t>
            </a:r>
            <a:r>
              <a:rPr lang="en-US" sz="1800" dirty="0">
                <a:solidFill>
                  <a:schemeClr val="tx1"/>
                </a:solidFill>
              </a:rPr>
              <a:t> crime rate does not match the </a:t>
            </a:r>
            <a:r>
              <a:rPr lang="en-US" sz="1800" i="1" dirty="0">
                <a:solidFill>
                  <a:schemeClr val="tx1"/>
                </a:solidFill>
              </a:rPr>
              <a:t>actual</a:t>
            </a:r>
            <a:r>
              <a:rPr lang="en-US" sz="1800" dirty="0">
                <a:solidFill>
                  <a:schemeClr val="tx1"/>
                </a:solidFill>
              </a:rPr>
              <a:t> crime rate.  </a:t>
            </a:r>
          </a:p>
          <a:p>
            <a:pPr marL="285750" indent="-285750">
              <a:lnSpc>
                <a:spcPct val="150000"/>
              </a:lnSpc>
              <a:buFont typeface="Arial" panose="020B0604020202020204" pitchFamily="34" charset="0"/>
              <a:buChar char="•"/>
            </a:pPr>
            <a:r>
              <a:rPr lang="en-US" sz="1800" dirty="0">
                <a:solidFill>
                  <a:schemeClr val="tx1"/>
                </a:solidFill>
              </a:rPr>
              <a:t>Just 1 ½ incidents rise to the level of a police report in a typical 24-hour period within the PID.  </a:t>
            </a:r>
          </a:p>
          <a:p>
            <a:pPr marL="285750" indent="-285750">
              <a:lnSpc>
                <a:spcPct val="150000"/>
              </a:lnSpc>
              <a:buFont typeface="Arial" panose="020B0604020202020204" pitchFamily="34" charset="0"/>
              <a:buChar char="•"/>
            </a:pPr>
            <a:r>
              <a:rPr lang="en-US" sz="1800" dirty="0">
                <a:solidFill>
                  <a:schemeClr val="tx1"/>
                </a:solidFill>
              </a:rPr>
              <a:t>Visually the street tells a different story, and that is incumbent on the property owners to address:</a:t>
            </a:r>
          </a:p>
          <a:p>
            <a:pPr marL="742950" lvl="1" indent="-285750">
              <a:lnSpc>
                <a:spcPct val="150000"/>
              </a:lnSpc>
            </a:pPr>
            <a:r>
              <a:rPr lang="en-US" sz="1800" b="0" dirty="0"/>
              <a:t>Owners need to take a look at their property with “new eyes” and address property maintenance issues.</a:t>
            </a:r>
          </a:p>
          <a:p>
            <a:pPr marL="742950" lvl="1" indent="-285750">
              <a:lnSpc>
                <a:spcPct val="150000"/>
              </a:lnSpc>
            </a:pPr>
            <a:r>
              <a:rPr lang="en-US" sz="1800" b="0" dirty="0"/>
              <a:t>The PID website’s Resources tab lists various programs that can offset the cost of improvements for owners, such as the Façade Improvement Program. </a:t>
            </a:r>
            <a:endParaRPr lang="en-US" sz="1800" b="0" dirty="0"/>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6488414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523530" y="328134"/>
            <a:ext cx="9499011" cy="757130"/>
          </a:xfrm>
        </p:spPr>
        <p:txBody>
          <a:bodyPr/>
          <a:lstStyle/>
          <a:p>
            <a:r>
              <a:rPr lang="en-US" dirty="0"/>
              <a:t>Guest Speakers</a:t>
            </a:r>
          </a:p>
        </p:txBody>
      </p:sp>
      <p:sp>
        <p:nvSpPr>
          <p:cNvPr id="3" name="Text Placeholder 2"/>
          <p:cNvSpPr>
            <a:spLocks noGrp="1"/>
          </p:cNvSpPr>
          <p:nvPr>
            <p:ph type="body" sz="quarter" idx="16"/>
          </p:nvPr>
        </p:nvSpPr>
        <p:spPr>
          <a:xfrm>
            <a:off x="1873268" y="842388"/>
            <a:ext cx="6607344" cy="661720"/>
          </a:xfrm>
        </p:spPr>
        <p:txBody>
          <a:bodyPr/>
          <a:lstStyle/>
          <a:p>
            <a:r>
              <a:rPr lang="en-US" dirty="0"/>
              <a:t>PID 20 Annual Meeting</a:t>
            </a:r>
          </a:p>
        </p:txBody>
      </p:sp>
      <p:sp>
        <p:nvSpPr>
          <p:cNvPr id="4" name="Text Placeholder 3"/>
          <p:cNvSpPr>
            <a:spLocks noGrp="1"/>
          </p:cNvSpPr>
          <p:nvPr>
            <p:ph type="body" sz="quarter" idx="26"/>
          </p:nvPr>
        </p:nvSpPr>
        <p:spPr>
          <a:xfrm rot="10800000" flipV="1">
            <a:off x="781225" y="1504108"/>
            <a:ext cx="9143999" cy="3965876"/>
          </a:xfrm>
        </p:spPr>
        <p:txBody>
          <a:bodyPr/>
          <a:lstStyle/>
          <a:p>
            <a:pPr>
              <a:lnSpc>
                <a:spcPct val="150000"/>
              </a:lnSpc>
            </a:pPr>
            <a:r>
              <a:rPr lang="en-US" sz="1800" dirty="0">
                <a:solidFill>
                  <a:schemeClr val="tx1"/>
                </a:solidFill>
              </a:rPr>
              <a:t>We are also addressing perceptions by marketing the street for redevelopment:</a:t>
            </a:r>
          </a:p>
          <a:p>
            <a:pPr marL="285750" indent="-285750">
              <a:lnSpc>
                <a:spcPct val="150000"/>
              </a:lnSpc>
              <a:buFont typeface="Arial" panose="020B0604020202020204" pitchFamily="34" charset="0"/>
              <a:buChar char="•"/>
            </a:pPr>
            <a:r>
              <a:rPr lang="en-US" sz="1800" dirty="0" smtClean="0">
                <a:solidFill>
                  <a:schemeClr val="tx1"/>
                </a:solidFill>
              </a:rPr>
              <a:t>Economic </a:t>
            </a:r>
            <a:r>
              <a:rPr lang="en-US" sz="1800" dirty="0">
                <a:solidFill>
                  <a:schemeClr val="tx1"/>
                </a:solidFill>
              </a:rPr>
              <a:t>Development team offered suggestions to improve the PID website design.</a:t>
            </a:r>
          </a:p>
          <a:p>
            <a:pPr marL="285750" indent="-285750">
              <a:lnSpc>
                <a:spcPct val="150000"/>
              </a:lnSpc>
              <a:buFont typeface="Arial" panose="020B0604020202020204" pitchFamily="34" charset="0"/>
              <a:buChar char="•"/>
            </a:pPr>
            <a:r>
              <a:rPr lang="en-US" sz="1800" dirty="0">
                <a:solidFill>
                  <a:schemeClr val="tx1"/>
                </a:solidFill>
              </a:rPr>
              <a:t>Website includes information about successes and various initiatives on the home page.</a:t>
            </a:r>
          </a:p>
          <a:p>
            <a:pPr marL="285750" indent="-285750">
              <a:lnSpc>
                <a:spcPct val="150000"/>
              </a:lnSpc>
              <a:buFont typeface="Arial" panose="020B0604020202020204" pitchFamily="34" charset="0"/>
              <a:buChar char="•"/>
            </a:pPr>
            <a:r>
              <a:rPr lang="en-US" sz="1800" dirty="0">
                <a:solidFill>
                  <a:schemeClr val="tx1"/>
                </a:solidFill>
              </a:rPr>
              <a:t>Drone video highlights some of the bright spots along the street and gives the website a positive feel</a:t>
            </a:r>
            <a:r>
              <a:rPr lang="en-US" sz="1800" dirty="0" smtClean="0">
                <a:solidFill>
                  <a:schemeClr val="tx1"/>
                </a:solidFill>
              </a:rPr>
              <a:t>.</a:t>
            </a:r>
          </a:p>
          <a:p>
            <a:pPr marL="285750" indent="-285750">
              <a:lnSpc>
                <a:spcPct val="150000"/>
              </a:lnSpc>
              <a:buFont typeface="Arial" panose="020B0604020202020204" pitchFamily="34" charset="0"/>
              <a:buChar char="•"/>
            </a:pPr>
            <a:r>
              <a:rPr lang="en-US" sz="1800" dirty="0" smtClean="0">
                <a:solidFill>
                  <a:schemeClr val="tx1"/>
                </a:solidFill>
                <a:hlinkClick r:id="rId2"/>
              </a:rPr>
              <a:t>www.pid20.org</a:t>
            </a:r>
            <a:endParaRPr lang="en-US" sz="1800" dirty="0" smtClean="0">
              <a:solidFill>
                <a:schemeClr val="tx1"/>
              </a:solidFill>
            </a:endParaRPr>
          </a:p>
        </p:txBody>
      </p:sp>
      <p:pic>
        <p:nvPicPr>
          <p:cNvPr id="5" name="Picture 4">
            <a:extLst>
              <a:ext uri="{FF2B5EF4-FFF2-40B4-BE49-F238E27FC236}">
                <a16:creationId xmlns:a16="http://schemas.microsoft.com/office/drawing/2014/main" id="{04B3CADF-6A7F-44B4-97F0-F9386F5C82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386648"/>
            <a:ext cx="4239491" cy="1471352"/>
          </a:xfrm>
          <a:prstGeom prst="rect">
            <a:avLst/>
          </a:prstGeom>
        </p:spPr>
      </p:pic>
    </p:spTree>
    <p:extLst>
      <p:ext uri="{BB962C8B-B14F-4D97-AF65-F5344CB8AC3E}">
        <p14:creationId xmlns:p14="http://schemas.microsoft.com/office/powerpoint/2010/main" val="16819852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523530" y="328134"/>
            <a:ext cx="9499011" cy="757130"/>
          </a:xfrm>
        </p:spPr>
        <p:txBody>
          <a:bodyPr/>
          <a:lstStyle/>
          <a:p>
            <a:r>
              <a:rPr lang="en-US" dirty="0"/>
              <a:t>Guest Speakers</a:t>
            </a:r>
          </a:p>
        </p:txBody>
      </p:sp>
      <p:sp>
        <p:nvSpPr>
          <p:cNvPr id="3" name="Text Placeholder 2"/>
          <p:cNvSpPr>
            <a:spLocks noGrp="1"/>
          </p:cNvSpPr>
          <p:nvPr>
            <p:ph type="body" sz="quarter" idx="16"/>
          </p:nvPr>
        </p:nvSpPr>
        <p:spPr>
          <a:xfrm>
            <a:off x="1873268" y="842388"/>
            <a:ext cx="6607344" cy="661720"/>
          </a:xfrm>
        </p:spPr>
        <p:txBody>
          <a:bodyPr/>
          <a:lstStyle/>
          <a:p>
            <a:r>
              <a:rPr lang="en-US" dirty="0"/>
              <a:t>PID 20 Annual Meeting</a:t>
            </a:r>
          </a:p>
        </p:txBody>
      </p:sp>
      <p:sp>
        <p:nvSpPr>
          <p:cNvPr id="4" name="Text Placeholder 3"/>
          <p:cNvSpPr>
            <a:spLocks noGrp="1"/>
          </p:cNvSpPr>
          <p:nvPr>
            <p:ph type="body" sz="quarter" idx="26"/>
          </p:nvPr>
        </p:nvSpPr>
        <p:spPr>
          <a:xfrm>
            <a:off x="523530" y="2119745"/>
            <a:ext cx="9770843" cy="2853232"/>
          </a:xfrm>
        </p:spPr>
        <p:txBody>
          <a:bodyPr/>
          <a:lstStyle/>
          <a:p>
            <a:r>
              <a:rPr lang="en-US" dirty="0">
                <a:solidFill>
                  <a:schemeClr val="bg2">
                    <a:lumMod val="25000"/>
                  </a:schemeClr>
                </a:solidFill>
              </a:rPr>
              <a:t>Sergeant Dalton Webb #3528 </a:t>
            </a:r>
          </a:p>
          <a:p>
            <a:r>
              <a:rPr lang="en-US" dirty="0">
                <a:solidFill>
                  <a:schemeClr val="bg2">
                    <a:lumMod val="25000"/>
                  </a:schemeClr>
                </a:solidFill>
              </a:rPr>
              <a:t>Fort Worth Police Department</a:t>
            </a:r>
          </a:p>
          <a:p>
            <a:r>
              <a:rPr lang="en-US" dirty="0">
                <a:solidFill>
                  <a:schemeClr val="bg2">
                    <a:lumMod val="25000"/>
                  </a:schemeClr>
                </a:solidFill>
              </a:rPr>
              <a:t>Intelligence Exchange Section</a:t>
            </a:r>
          </a:p>
          <a:p>
            <a:r>
              <a:rPr lang="en-US" dirty="0">
                <a:solidFill>
                  <a:schemeClr val="bg2">
                    <a:lumMod val="25000"/>
                  </a:schemeClr>
                </a:solidFill>
              </a:rPr>
              <a:t>Real Time Crime Center Supervisor</a:t>
            </a:r>
            <a:endParaRPr lang="en-US" dirty="0"/>
          </a:p>
          <a:p>
            <a:r>
              <a:rPr lang="en-US" dirty="0" err="1">
                <a:hlinkClick r:id="rId2"/>
              </a:rPr>
              <a:t>Dalton.Webb@FortWorthTexas.Gov</a:t>
            </a:r>
            <a:endParaRPr lang="en-US" dirty="0"/>
          </a:p>
          <a:p>
            <a:endParaRPr lang="en-US" dirty="0"/>
          </a:p>
          <a:p>
            <a:endParaRPr lang="en-US" dirty="0"/>
          </a:p>
        </p:txBody>
      </p:sp>
      <p:pic>
        <p:nvPicPr>
          <p:cNvPr id="5" name="Picture 4" descr="A picture containing drawing&#10;&#10;Description automatically generated">
            <a:extLst>
              <a:ext uri="{FF2B5EF4-FFF2-40B4-BE49-F238E27FC236}">
                <a16:creationId xmlns:a16="http://schemas.microsoft.com/office/drawing/2014/main" id="{9B535CE6-ABAE-423D-8090-9E75F9FA8D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1" y="5406501"/>
            <a:ext cx="2913540" cy="1041923"/>
          </a:xfrm>
          <a:prstGeom prst="rect">
            <a:avLst/>
          </a:prstGeom>
        </p:spPr>
      </p:pic>
    </p:spTree>
    <p:extLst>
      <p:ext uri="{BB962C8B-B14F-4D97-AF65-F5344CB8AC3E}">
        <p14:creationId xmlns:p14="http://schemas.microsoft.com/office/powerpoint/2010/main" val="29444403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523530" y="328134"/>
            <a:ext cx="9499011" cy="757130"/>
          </a:xfrm>
        </p:spPr>
        <p:txBody>
          <a:bodyPr/>
          <a:lstStyle/>
          <a:p>
            <a:r>
              <a:rPr lang="en-US" dirty="0"/>
              <a:t>Guest Speakers</a:t>
            </a:r>
          </a:p>
        </p:txBody>
      </p:sp>
      <p:sp>
        <p:nvSpPr>
          <p:cNvPr id="3" name="Text Placeholder 2"/>
          <p:cNvSpPr>
            <a:spLocks noGrp="1"/>
          </p:cNvSpPr>
          <p:nvPr>
            <p:ph type="body" sz="quarter" idx="16"/>
          </p:nvPr>
        </p:nvSpPr>
        <p:spPr>
          <a:xfrm>
            <a:off x="1873268" y="842388"/>
            <a:ext cx="6607344" cy="661720"/>
          </a:xfrm>
        </p:spPr>
        <p:txBody>
          <a:bodyPr/>
          <a:lstStyle/>
          <a:p>
            <a:r>
              <a:rPr lang="en-US" dirty="0"/>
              <a:t>PID 20 Annual Meeting</a:t>
            </a:r>
          </a:p>
        </p:txBody>
      </p:sp>
      <p:sp>
        <p:nvSpPr>
          <p:cNvPr id="4" name="Text Placeholder 3"/>
          <p:cNvSpPr>
            <a:spLocks noGrp="1"/>
          </p:cNvSpPr>
          <p:nvPr>
            <p:ph type="body" sz="quarter" idx="26"/>
          </p:nvPr>
        </p:nvSpPr>
        <p:spPr>
          <a:xfrm>
            <a:off x="523530" y="1784412"/>
            <a:ext cx="9770843" cy="885371"/>
          </a:xfrm>
        </p:spPr>
        <p:txBody>
          <a:bodyPr/>
          <a:lstStyle/>
          <a:p>
            <a:endParaRPr lang="en-US" dirty="0"/>
          </a:p>
          <a:p>
            <a:endParaRPr lang="en-US" dirty="0"/>
          </a:p>
        </p:txBody>
      </p:sp>
      <p:pic>
        <p:nvPicPr>
          <p:cNvPr id="5" name="Picture 4" descr="A picture containing drawing&#10;&#10;Description automatically generated">
            <a:extLst>
              <a:ext uri="{FF2B5EF4-FFF2-40B4-BE49-F238E27FC236}">
                <a16:creationId xmlns:a16="http://schemas.microsoft.com/office/drawing/2014/main" id="{9B535CE6-ABAE-423D-8090-9E75F9FA8D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954" y="5699464"/>
            <a:ext cx="2052406" cy="1086311"/>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92533"/>
            <a:ext cx="12192000" cy="3311621"/>
          </a:xfrm>
          <a:prstGeom prst="rect">
            <a:avLst/>
          </a:prstGeom>
        </p:spPr>
      </p:pic>
      <p:sp>
        <p:nvSpPr>
          <p:cNvPr id="7" name="TextBox 6"/>
          <p:cNvSpPr txBox="1"/>
          <p:nvPr/>
        </p:nvSpPr>
        <p:spPr>
          <a:xfrm>
            <a:off x="206074" y="1663655"/>
            <a:ext cx="11569267"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From July 4</a:t>
            </a:r>
            <a:r>
              <a:rPr lang="en-US" baseline="30000" dirty="0">
                <a:latin typeface="Arial" panose="020B0604020202020204" pitchFamily="34" charset="0"/>
                <a:cs typeface="Arial" panose="020B0604020202020204" pitchFamily="34" charset="0"/>
              </a:rPr>
              <a:t>th</a:t>
            </a:r>
            <a:r>
              <a:rPr lang="en-US" dirty="0">
                <a:latin typeface="Arial" panose="020B0604020202020204" pitchFamily="34" charset="0"/>
                <a:cs typeface="Arial" panose="020B0604020202020204" pitchFamily="34" charset="0"/>
              </a:rPr>
              <a:t> to Aug 2</a:t>
            </a:r>
            <a:r>
              <a:rPr lang="en-US" baseline="30000" dirty="0">
                <a:latin typeface="Arial" panose="020B0604020202020204" pitchFamily="34" charset="0"/>
                <a:cs typeface="Arial" panose="020B0604020202020204" pitchFamily="34" charset="0"/>
              </a:rPr>
              <a:t>nd</a:t>
            </a:r>
            <a:r>
              <a:rPr lang="en-US" dirty="0">
                <a:latin typeface="Arial" panose="020B0604020202020204" pitchFamily="34" charset="0"/>
                <a:cs typeface="Arial" panose="020B0604020202020204" pitchFamily="34" charset="0"/>
              </a:rPr>
              <a:t> we’ve scanned 1,010,488 license plates on E Lancaster on the 8 cameras.</a:t>
            </a:r>
          </a:p>
        </p:txBody>
      </p:sp>
    </p:spTree>
    <p:extLst>
      <p:ext uri="{BB962C8B-B14F-4D97-AF65-F5344CB8AC3E}">
        <p14:creationId xmlns:p14="http://schemas.microsoft.com/office/powerpoint/2010/main" val="11324361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523530" y="328134"/>
            <a:ext cx="9499011" cy="757130"/>
          </a:xfrm>
        </p:spPr>
        <p:txBody>
          <a:bodyPr/>
          <a:lstStyle/>
          <a:p>
            <a:r>
              <a:rPr lang="en-US" dirty="0"/>
              <a:t>Guest Speakers</a:t>
            </a:r>
          </a:p>
        </p:txBody>
      </p:sp>
      <p:sp>
        <p:nvSpPr>
          <p:cNvPr id="3" name="Text Placeholder 2"/>
          <p:cNvSpPr>
            <a:spLocks noGrp="1"/>
          </p:cNvSpPr>
          <p:nvPr>
            <p:ph type="body" sz="quarter" idx="16"/>
          </p:nvPr>
        </p:nvSpPr>
        <p:spPr>
          <a:xfrm>
            <a:off x="1873268" y="842388"/>
            <a:ext cx="6607344" cy="661720"/>
          </a:xfrm>
        </p:spPr>
        <p:txBody>
          <a:bodyPr/>
          <a:lstStyle/>
          <a:p>
            <a:r>
              <a:rPr lang="en-US" dirty="0"/>
              <a:t>PID 20 Annual Meeting</a:t>
            </a:r>
          </a:p>
        </p:txBody>
      </p:sp>
      <p:sp>
        <p:nvSpPr>
          <p:cNvPr id="4" name="Text Placeholder 3"/>
          <p:cNvSpPr>
            <a:spLocks noGrp="1"/>
          </p:cNvSpPr>
          <p:nvPr>
            <p:ph type="body" sz="quarter" idx="26"/>
          </p:nvPr>
        </p:nvSpPr>
        <p:spPr>
          <a:xfrm>
            <a:off x="523530" y="1784412"/>
            <a:ext cx="9770843" cy="885371"/>
          </a:xfrm>
        </p:spPr>
        <p:txBody>
          <a:bodyPr/>
          <a:lstStyle/>
          <a:p>
            <a:endParaRPr lang="en-US" dirty="0"/>
          </a:p>
          <a:p>
            <a:endParaRPr lang="en-US" dirty="0"/>
          </a:p>
        </p:txBody>
      </p:sp>
      <p:sp>
        <p:nvSpPr>
          <p:cNvPr id="7" name="TextBox 6"/>
          <p:cNvSpPr txBox="1"/>
          <p:nvPr/>
        </p:nvSpPr>
        <p:spPr>
          <a:xfrm>
            <a:off x="388954" y="1606858"/>
            <a:ext cx="11569267" cy="1477328"/>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We’ve received 855 hits in the past 30 days.  Of those, 38 were stolen vehicles, 79 were high priority felony warrants, 2 of them were missing persons.  Most notably, we had a prolific bank robbery suspect that was robbing banks in the Hurst, Euless Bedford area.  We put his plate into Flock and within 2 hours we received a hit on one of the E Lancaster cameras.  Our Directed response team got into a vehicle pursuit with him after we dispatched them to the hit.  </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25833"/>
            <a:ext cx="12192000" cy="3632662"/>
          </a:xfrm>
          <a:prstGeom prst="rect">
            <a:avLst/>
          </a:prstGeom>
        </p:spPr>
      </p:pic>
    </p:spTree>
    <p:extLst>
      <p:ext uri="{BB962C8B-B14F-4D97-AF65-F5344CB8AC3E}">
        <p14:creationId xmlns:p14="http://schemas.microsoft.com/office/powerpoint/2010/main" val="12963340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523530" y="328134"/>
            <a:ext cx="9499011" cy="757130"/>
          </a:xfrm>
        </p:spPr>
        <p:txBody>
          <a:bodyPr/>
          <a:lstStyle/>
          <a:p>
            <a:r>
              <a:rPr lang="en-US" dirty="0"/>
              <a:t>Guest Speakers</a:t>
            </a:r>
          </a:p>
        </p:txBody>
      </p:sp>
      <p:sp>
        <p:nvSpPr>
          <p:cNvPr id="3" name="Text Placeholder 2"/>
          <p:cNvSpPr>
            <a:spLocks noGrp="1"/>
          </p:cNvSpPr>
          <p:nvPr>
            <p:ph type="body" sz="quarter" idx="16"/>
          </p:nvPr>
        </p:nvSpPr>
        <p:spPr>
          <a:xfrm>
            <a:off x="1873268" y="842388"/>
            <a:ext cx="6607344" cy="661720"/>
          </a:xfrm>
        </p:spPr>
        <p:txBody>
          <a:bodyPr/>
          <a:lstStyle/>
          <a:p>
            <a:r>
              <a:rPr lang="en-US" dirty="0"/>
              <a:t>PID 20 Annual Meeting</a:t>
            </a:r>
          </a:p>
        </p:txBody>
      </p:sp>
      <p:sp>
        <p:nvSpPr>
          <p:cNvPr id="4" name="Text Placeholder 3"/>
          <p:cNvSpPr>
            <a:spLocks noGrp="1"/>
          </p:cNvSpPr>
          <p:nvPr>
            <p:ph type="body" sz="quarter" idx="26"/>
          </p:nvPr>
        </p:nvSpPr>
        <p:spPr>
          <a:xfrm>
            <a:off x="523530" y="2016328"/>
            <a:ext cx="9770843" cy="1346010"/>
          </a:xfrm>
        </p:spPr>
        <p:txBody>
          <a:bodyPr/>
          <a:lstStyle/>
          <a:p>
            <a:r>
              <a:rPr lang="en-US" dirty="0">
                <a:solidFill>
                  <a:schemeClr val="bg2">
                    <a:lumMod val="25000"/>
                  </a:schemeClr>
                </a:solidFill>
              </a:rPr>
              <a:t>Scott Westmoreland – Director of Operations &amp; Sales</a:t>
            </a:r>
          </a:p>
          <a:p>
            <a:r>
              <a:rPr lang="en-US" dirty="0">
                <a:solidFill>
                  <a:schemeClr val="bg2">
                    <a:lumMod val="25000"/>
                  </a:schemeClr>
                </a:solidFill>
              </a:rPr>
              <a:t>Texas Industrial Security, Inc. - Security Vendor </a:t>
            </a:r>
          </a:p>
          <a:p>
            <a:r>
              <a:rPr lang="en-US" dirty="0"/>
              <a:t>817-335-3046 (Office)</a:t>
            </a:r>
          </a:p>
        </p:txBody>
      </p:sp>
      <p:pic>
        <p:nvPicPr>
          <p:cNvPr id="6" name="Picture 5" descr="A picture containing drawing&#10;&#10;Description automatically generated">
            <a:extLst>
              <a:ext uri="{FF2B5EF4-FFF2-40B4-BE49-F238E27FC236}">
                <a16:creationId xmlns:a16="http://schemas.microsoft.com/office/drawing/2014/main" id="{99CB5E07-B3E1-4435-BBFB-5DABE9833F30}"/>
              </a:ext>
            </a:extLst>
          </p:cNvPr>
          <p:cNvPicPr>
            <a:picLocks noChangeAspect="1"/>
          </p:cNvPicPr>
          <p:nvPr/>
        </p:nvPicPr>
        <p:blipFill>
          <a:blip r:embed="rId2"/>
          <a:stretch>
            <a:fillRect/>
          </a:stretch>
        </p:blipFill>
        <p:spPr>
          <a:xfrm>
            <a:off x="523530" y="5024760"/>
            <a:ext cx="3906427" cy="1347742"/>
          </a:xfrm>
          <a:prstGeom prst="rect">
            <a:avLst/>
          </a:prstGeom>
        </p:spPr>
      </p:pic>
    </p:spTree>
    <p:extLst>
      <p:ext uri="{BB962C8B-B14F-4D97-AF65-F5344CB8AC3E}">
        <p14:creationId xmlns:p14="http://schemas.microsoft.com/office/powerpoint/2010/main" val="16180183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00000000-0008-0000-0000-000003000000}"/>
              </a:ext>
            </a:extLst>
          </p:cNvPr>
          <p:cNvGraphicFramePr/>
          <p:nvPr>
            <p:extLst>
              <p:ext uri="{D42A27DB-BD31-4B8C-83A1-F6EECF244321}">
                <p14:modId xmlns:p14="http://schemas.microsoft.com/office/powerpoint/2010/main" val="4173587625"/>
              </p:ext>
            </p:extLst>
          </p:nvPr>
        </p:nvGraphicFramePr>
        <p:xfrm>
          <a:off x="563658" y="947738"/>
          <a:ext cx="10766589" cy="4962524"/>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8204417" y="4147996"/>
            <a:ext cx="3276600" cy="600164"/>
          </a:xfrm>
          <a:prstGeom prst="rect">
            <a:avLst/>
          </a:prstGeom>
          <a:solidFill>
            <a:schemeClr val="bg1"/>
          </a:solidFill>
        </p:spPr>
        <p:txBody>
          <a:bodyPr wrap="square" rtlCol="0">
            <a:spAutoFit/>
          </a:bodyPr>
          <a:lstStyle/>
          <a:p>
            <a:r>
              <a:rPr lang="en-US" sz="1100" dirty="0">
                <a:latin typeface="Arial" panose="020B0604020202020204" pitchFamily="34" charset="0"/>
                <a:cs typeface="Arial" panose="020B0604020202020204" pitchFamily="34" charset="0"/>
              </a:rPr>
              <a:t>First 6mth average contacts per week           </a:t>
            </a:r>
            <a:r>
              <a:rPr lang="en-US" sz="1100" b="1" dirty="0">
                <a:latin typeface="Arial" panose="020B0604020202020204" pitchFamily="34" charset="0"/>
                <a:cs typeface="Arial" panose="020B0604020202020204" pitchFamily="34" charset="0"/>
              </a:rPr>
              <a:t>387</a:t>
            </a:r>
          </a:p>
          <a:p>
            <a:r>
              <a:rPr lang="en-US" sz="1100" dirty="0">
                <a:latin typeface="Arial" panose="020B0604020202020204" pitchFamily="34" charset="0"/>
                <a:cs typeface="Arial" panose="020B0604020202020204" pitchFamily="34" charset="0"/>
              </a:rPr>
              <a:t>Previous 6mth average contacts per week    </a:t>
            </a:r>
            <a:r>
              <a:rPr lang="en-US" sz="1100" b="1" dirty="0">
                <a:latin typeface="Arial" panose="020B0604020202020204" pitchFamily="34" charset="0"/>
                <a:cs typeface="Arial" panose="020B0604020202020204" pitchFamily="34" charset="0"/>
              </a:rPr>
              <a:t>163</a:t>
            </a:r>
          </a:p>
          <a:p>
            <a:r>
              <a:rPr lang="en-US" sz="1100" dirty="0">
                <a:latin typeface="Arial" panose="020B0604020202020204" pitchFamily="34" charset="0"/>
                <a:cs typeface="Arial" panose="020B0604020202020204" pitchFamily="34" charset="0"/>
              </a:rPr>
              <a:t>From beginning average contacts per week  </a:t>
            </a:r>
            <a:r>
              <a:rPr lang="en-US" sz="1100" b="1" dirty="0">
                <a:latin typeface="Arial" panose="020B0604020202020204" pitchFamily="34" charset="0"/>
                <a:cs typeface="Arial" panose="020B0604020202020204" pitchFamily="34" charset="0"/>
              </a:rPr>
              <a:t>264 </a:t>
            </a:r>
          </a:p>
        </p:txBody>
      </p:sp>
      <p:pic>
        <p:nvPicPr>
          <p:cNvPr id="4" name="Picture 3" descr="A picture containing drawing&#10;&#10;Description automatically generated">
            <a:extLst>
              <a:ext uri="{FF2B5EF4-FFF2-40B4-BE49-F238E27FC236}">
                <a16:creationId xmlns:a16="http://schemas.microsoft.com/office/drawing/2014/main" id="{5CD29830-AE9C-4B35-AF6E-56482E3B4327}"/>
              </a:ext>
            </a:extLst>
          </p:cNvPr>
          <p:cNvPicPr>
            <a:picLocks noChangeAspect="1"/>
          </p:cNvPicPr>
          <p:nvPr/>
        </p:nvPicPr>
        <p:blipFill>
          <a:blip r:embed="rId3"/>
          <a:stretch>
            <a:fillRect/>
          </a:stretch>
        </p:blipFill>
        <p:spPr>
          <a:xfrm>
            <a:off x="9648825" y="174440"/>
            <a:ext cx="2111739" cy="873125"/>
          </a:xfrm>
          <a:prstGeom prst="rect">
            <a:avLst/>
          </a:prstGeom>
        </p:spPr>
      </p:pic>
    </p:spTree>
    <p:extLst>
      <p:ext uri="{BB962C8B-B14F-4D97-AF65-F5344CB8AC3E}">
        <p14:creationId xmlns:p14="http://schemas.microsoft.com/office/powerpoint/2010/main" val="20021499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extLst>
              <p:ext uri="{D42A27DB-BD31-4B8C-83A1-F6EECF244321}">
                <p14:modId xmlns:p14="http://schemas.microsoft.com/office/powerpoint/2010/main" val="2349837585"/>
              </p:ext>
            </p:extLst>
          </p:nvPr>
        </p:nvGraphicFramePr>
        <p:xfrm>
          <a:off x="652711" y="714374"/>
          <a:ext cx="9272685" cy="5429251"/>
        </p:xfrm>
        <a:graphic>
          <a:graphicData uri="http://schemas.openxmlformats.org/drawingml/2006/chart">
            <c:chart xmlns:c="http://schemas.openxmlformats.org/drawingml/2006/chart" xmlns:r="http://schemas.openxmlformats.org/officeDocument/2006/relationships" r:id="rId2"/>
          </a:graphicData>
        </a:graphic>
      </p:graphicFrame>
      <p:pic>
        <p:nvPicPr>
          <p:cNvPr id="3" name="Picture 2" descr="A picture containing drawing&#10;&#10;Description automatically generated">
            <a:extLst>
              <a:ext uri="{FF2B5EF4-FFF2-40B4-BE49-F238E27FC236}">
                <a16:creationId xmlns:a16="http://schemas.microsoft.com/office/drawing/2014/main" id="{5CD29830-AE9C-4B35-AF6E-56482E3B4327}"/>
              </a:ext>
            </a:extLst>
          </p:cNvPr>
          <p:cNvPicPr>
            <a:picLocks noChangeAspect="1"/>
          </p:cNvPicPr>
          <p:nvPr/>
        </p:nvPicPr>
        <p:blipFill>
          <a:blip r:embed="rId3"/>
          <a:stretch>
            <a:fillRect/>
          </a:stretch>
        </p:blipFill>
        <p:spPr>
          <a:xfrm>
            <a:off x="9648825" y="174440"/>
            <a:ext cx="2111739" cy="979657"/>
          </a:xfrm>
          <a:prstGeom prst="rect">
            <a:avLst/>
          </a:prstGeom>
        </p:spPr>
      </p:pic>
    </p:spTree>
    <p:extLst>
      <p:ext uri="{BB962C8B-B14F-4D97-AF65-F5344CB8AC3E}">
        <p14:creationId xmlns:p14="http://schemas.microsoft.com/office/powerpoint/2010/main" val="60610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76282" y="481621"/>
            <a:ext cx="4572000" cy="800219"/>
          </a:xfrm>
          <a:prstGeom prst="rect">
            <a:avLst/>
          </a:prstGeom>
          <a:noFill/>
        </p:spPr>
        <p:txBody>
          <a:bodyPr wrap="square" rtlCol="0">
            <a:spAutoFit/>
          </a:bodyPr>
          <a:lstStyle/>
          <a:p>
            <a:pPr algn="ctr"/>
            <a:r>
              <a:rPr lang="en-US" sz="2800" dirty="0">
                <a:latin typeface="Arial" panose="020B0604020202020204" pitchFamily="34" charset="0"/>
                <a:cs typeface="Arial" panose="020B0604020202020204" pitchFamily="34" charset="0"/>
              </a:rPr>
              <a:t>Hot Spots </a:t>
            </a:r>
            <a:r>
              <a:rPr lang="en-US" sz="2000" dirty="0">
                <a:latin typeface="Arial" panose="020B0604020202020204" pitchFamily="34" charset="0"/>
                <a:cs typeface="Arial" panose="020B0604020202020204" pitchFamily="34" charset="0"/>
              </a:rPr>
              <a:t>previous 6mths</a:t>
            </a:r>
          </a:p>
          <a:p>
            <a:pPr algn="ctr"/>
            <a:r>
              <a:rPr lang="en-US" dirty="0">
                <a:latin typeface="Arial" panose="020B0604020202020204" pitchFamily="34" charset="0"/>
                <a:cs typeface="Arial" panose="020B0604020202020204" pitchFamily="34" charset="0"/>
              </a:rPr>
              <a:t>total # of contacts 1743 </a:t>
            </a:r>
          </a:p>
        </p:txBody>
      </p:sp>
      <p:graphicFrame>
        <p:nvGraphicFramePr>
          <p:cNvPr id="5" name="Table 4"/>
          <p:cNvGraphicFramePr>
            <a:graphicFrameLocks noGrp="1"/>
          </p:cNvGraphicFramePr>
          <p:nvPr>
            <p:extLst>
              <p:ext uri="{D42A27DB-BD31-4B8C-83A1-F6EECF244321}">
                <p14:modId xmlns:p14="http://schemas.microsoft.com/office/powerpoint/2010/main" val="1159376413"/>
              </p:ext>
            </p:extLst>
          </p:nvPr>
        </p:nvGraphicFramePr>
        <p:xfrm>
          <a:off x="1108883" y="1281840"/>
          <a:ext cx="9373466" cy="4663439"/>
        </p:xfrm>
        <a:graphic>
          <a:graphicData uri="http://schemas.openxmlformats.org/drawingml/2006/table">
            <a:tbl>
              <a:tblPr/>
              <a:tblGrid>
                <a:gridCol w="4531721">
                  <a:extLst>
                    <a:ext uri="{9D8B030D-6E8A-4147-A177-3AD203B41FA5}">
                      <a16:colId xmlns:a16="http://schemas.microsoft.com/office/drawing/2014/main" val="20000"/>
                    </a:ext>
                  </a:extLst>
                </a:gridCol>
                <a:gridCol w="2281170">
                  <a:extLst>
                    <a:ext uri="{9D8B030D-6E8A-4147-A177-3AD203B41FA5}">
                      <a16:colId xmlns:a16="http://schemas.microsoft.com/office/drawing/2014/main" val="20001"/>
                    </a:ext>
                  </a:extLst>
                </a:gridCol>
                <a:gridCol w="2560575">
                  <a:extLst>
                    <a:ext uri="{9D8B030D-6E8A-4147-A177-3AD203B41FA5}">
                      <a16:colId xmlns:a16="http://schemas.microsoft.com/office/drawing/2014/main" val="20002"/>
                    </a:ext>
                  </a:extLst>
                </a:gridCol>
              </a:tblGrid>
              <a:tr h="421443">
                <a:tc>
                  <a:txBody>
                    <a:bodyPr/>
                    <a:lstStyle/>
                    <a:p>
                      <a:pPr algn="l" fontAlgn="b"/>
                      <a:r>
                        <a:rPr lang="en-US" sz="1300" b="0" i="0" u="none" strike="noStrike" dirty="0">
                          <a:solidFill>
                            <a:srgbClr val="000000"/>
                          </a:solidFill>
                          <a:latin typeface="Arial" panose="020B0604020202020204" pitchFamily="34" charset="0"/>
                          <a:cs typeface="Arial" panose="020B0604020202020204" pitchFamily="34" charset="0"/>
                        </a:rPr>
                        <a:t>Address / Name</a:t>
                      </a:r>
                    </a:p>
                  </a:txBody>
                  <a:tcPr marL="7471" marR="7471" marT="7471" marB="0" anchor="b">
                    <a:lnL>
                      <a:noFill/>
                    </a:lnL>
                    <a:lnR>
                      <a:noFill/>
                    </a:lnR>
                    <a:lnT>
                      <a:noFill/>
                    </a:lnT>
                    <a:lnB>
                      <a:noFill/>
                    </a:lnB>
                  </a:tcPr>
                </a:tc>
                <a:tc>
                  <a:txBody>
                    <a:bodyPr/>
                    <a:lstStyle/>
                    <a:p>
                      <a:pPr algn="r" fontAlgn="b"/>
                      <a:r>
                        <a:rPr lang="en-US" sz="1300" b="0" i="0" u="none" strike="noStrike">
                          <a:solidFill>
                            <a:srgbClr val="000000"/>
                          </a:solidFill>
                          <a:latin typeface="Arial" panose="020B0604020202020204" pitchFamily="34" charset="0"/>
                          <a:cs typeface="Arial" panose="020B0604020202020204" pitchFamily="34" charset="0"/>
                        </a:rPr>
                        <a:t># of contacts</a:t>
                      </a:r>
                    </a:p>
                  </a:txBody>
                  <a:tcPr marL="7471" marR="7471" marT="7471" marB="0" anchor="b">
                    <a:lnL>
                      <a:noFill/>
                    </a:lnL>
                    <a:lnR>
                      <a:noFill/>
                    </a:lnR>
                    <a:lnT>
                      <a:noFill/>
                    </a:lnT>
                    <a:lnB>
                      <a:noFill/>
                    </a:lnB>
                  </a:tcPr>
                </a:tc>
                <a:tc>
                  <a:txBody>
                    <a:bodyPr/>
                    <a:lstStyle/>
                    <a:p>
                      <a:pPr algn="r" fontAlgn="b"/>
                      <a:r>
                        <a:rPr lang="en-US" sz="1300" b="0" i="0" u="none" strike="noStrike">
                          <a:solidFill>
                            <a:srgbClr val="000000"/>
                          </a:solidFill>
                          <a:latin typeface="Arial" panose="020B0604020202020204" pitchFamily="34" charset="0"/>
                          <a:cs typeface="Arial" panose="020B0604020202020204" pitchFamily="34" charset="0"/>
                        </a:rPr>
                        <a:t>% of total contacts</a:t>
                      </a:r>
                    </a:p>
                  </a:txBody>
                  <a:tcPr marL="7471" marR="7471" marT="7471" marB="0" anchor="b">
                    <a:lnL>
                      <a:noFill/>
                    </a:lnL>
                    <a:lnR>
                      <a:noFill/>
                    </a:lnR>
                    <a:lnT>
                      <a:noFill/>
                    </a:lnT>
                    <a:lnB>
                      <a:noFill/>
                    </a:lnB>
                  </a:tcPr>
                </a:tc>
                <a:extLst>
                  <a:ext uri="{0D108BD9-81ED-4DB2-BD59-A6C34878D82A}">
                    <a16:rowId xmlns:a16="http://schemas.microsoft.com/office/drawing/2014/main" val="10000"/>
                  </a:ext>
                </a:extLst>
              </a:tr>
              <a:tr h="520677">
                <a:tc>
                  <a:txBody>
                    <a:bodyPr/>
                    <a:lstStyle/>
                    <a:p>
                      <a:pPr algn="l" fontAlgn="b"/>
                      <a:r>
                        <a:rPr lang="en-US" sz="1600" b="1" i="0" u="none" strike="noStrike" dirty="0">
                          <a:solidFill>
                            <a:srgbClr val="000000"/>
                          </a:solidFill>
                          <a:latin typeface="Arial" panose="020B0604020202020204" pitchFamily="34" charset="0"/>
                          <a:cs typeface="Arial" panose="020B0604020202020204" pitchFamily="34" charset="0"/>
                        </a:rPr>
                        <a:t>1801  / A-1 Food Mart</a:t>
                      </a:r>
                    </a:p>
                  </a:txBody>
                  <a:tcPr marL="7471" marR="7471" marT="7471" marB="0" anchor="b">
                    <a:lnL>
                      <a:noFill/>
                    </a:lnL>
                    <a:lnR>
                      <a:noFill/>
                    </a:lnR>
                    <a:lnT>
                      <a:noFill/>
                    </a:lnT>
                    <a:lnB>
                      <a:noFill/>
                    </a:lnB>
                  </a:tcPr>
                </a:tc>
                <a:tc>
                  <a:txBody>
                    <a:bodyPr/>
                    <a:lstStyle/>
                    <a:p>
                      <a:pPr algn="r" fontAlgn="b"/>
                      <a:r>
                        <a:rPr lang="en-US" sz="1600" b="1" i="0" u="none" strike="noStrike" dirty="0">
                          <a:solidFill>
                            <a:srgbClr val="000000"/>
                          </a:solidFill>
                          <a:latin typeface="Arial" panose="020B0604020202020204" pitchFamily="34" charset="0"/>
                          <a:cs typeface="Arial" panose="020B0604020202020204" pitchFamily="34" charset="0"/>
                        </a:rPr>
                        <a:t>681</a:t>
                      </a:r>
                    </a:p>
                  </a:txBody>
                  <a:tcPr marL="7471" marR="7471" marT="7471" marB="0" anchor="b">
                    <a:lnL>
                      <a:noFill/>
                    </a:lnL>
                    <a:lnR>
                      <a:noFill/>
                    </a:lnR>
                    <a:lnT>
                      <a:noFill/>
                    </a:lnT>
                    <a:lnB>
                      <a:noFill/>
                    </a:lnB>
                  </a:tcPr>
                </a:tc>
                <a:tc>
                  <a:txBody>
                    <a:bodyPr/>
                    <a:lstStyle/>
                    <a:p>
                      <a:pPr algn="r" fontAlgn="b"/>
                      <a:r>
                        <a:rPr lang="en-US" sz="1600" b="1" i="0" u="none" strike="noStrike" dirty="0">
                          <a:solidFill>
                            <a:srgbClr val="000000"/>
                          </a:solidFill>
                          <a:latin typeface="Arial" panose="020B0604020202020204" pitchFamily="34" charset="0"/>
                          <a:cs typeface="Arial" panose="020B0604020202020204" pitchFamily="34" charset="0"/>
                        </a:rPr>
                        <a:t>39.1%</a:t>
                      </a:r>
                    </a:p>
                  </a:txBody>
                  <a:tcPr marL="7471" marR="7471" marT="7471" marB="0" anchor="b">
                    <a:lnL>
                      <a:noFill/>
                    </a:lnL>
                    <a:lnR>
                      <a:noFill/>
                    </a:lnR>
                    <a:lnT>
                      <a:noFill/>
                    </a:lnT>
                    <a:lnB>
                      <a:noFill/>
                    </a:lnB>
                  </a:tcPr>
                </a:tc>
                <a:extLst>
                  <a:ext uri="{0D108BD9-81ED-4DB2-BD59-A6C34878D82A}">
                    <a16:rowId xmlns:a16="http://schemas.microsoft.com/office/drawing/2014/main" val="10001"/>
                  </a:ext>
                </a:extLst>
              </a:tr>
              <a:tr h="520677">
                <a:tc>
                  <a:txBody>
                    <a:bodyPr/>
                    <a:lstStyle/>
                    <a:p>
                      <a:pPr algn="l" fontAlgn="b"/>
                      <a:r>
                        <a:rPr lang="en-US" sz="1600" b="1" i="0" u="none" strike="noStrike" dirty="0">
                          <a:solidFill>
                            <a:srgbClr val="000000"/>
                          </a:solidFill>
                          <a:latin typeface="Arial" panose="020B0604020202020204" pitchFamily="34" charset="0"/>
                          <a:cs typeface="Arial" panose="020B0604020202020204" pitchFamily="34" charset="0"/>
                        </a:rPr>
                        <a:t>2536 / 7-Eleven</a:t>
                      </a:r>
                    </a:p>
                  </a:txBody>
                  <a:tcPr marL="7471" marR="7471" marT="7471" marB="0" anchor="b">
                    <a:lnL>
                      <a:noFill/>
                    </a:lnL>
                    <a:lnR>
                      <a:noFill/>
                    </a:lnR>
                    <a:lnT>
                      <a:noFill/>
                    </a:lnT>
                    <a:lnB>
                      <a:noFill/>
                    </a:lnB>
                  </a:tcPr>
                </a:tc>
                <a:tc>
                  <a:txBody>
                    <a:bodyPr/>
                    <a:lstStyle/>
                    <a:p>
                      <a:pPr algn="r" fontAlgn="b"/>
                      <a:r>
                        <a:rPr lang="en-US" sz="1600" b="1" i="0" u="none" strike="noStrike">
                          <a:solidFill>
                            <a:srgbClr val="000000"/>
                          </a:solidFill>
                          <a:latin typeface="Arial" panose="020B0604020202020204" pitchFamily="34" charset="0"/>
                          <a:cs typeface="Arial" panose="020B0604020202020204" pitchFamily="34" charset="0"/>
                        </a:rPr>
                        <a:t>353</a:t>
                      </a:r>
                    </a:p>
                  </a:txBody>
                  <a:tcPr marL="7471" marR="7471" marT="7471" marB="0" anchor="b">
                    <a:lnL>
                      <a:noFill/>
                    </a:lnL>
                    <a:lnR>
                      <a:noFill/>
                    </a:lnR>
                    <a:lnT>
                      <a:noFill/>
                    </a:lnT>
                    <a:lnB>
                      <a:noFill/>
                    </a:lnB>
                  </a:tcPr>
                </a:tc>
                <a:tc>
                  <a:txBody>
                    <a:bodyPr/>
                    <a:lstStyle/>
                    <a:p>
                      <a:pPr algn="r" fontAlgn="b"/>
                      <a:r>
                        <a:rPr lang="en-US" sz="1600" b="1" i="0" u="none" strike="noStrike" dirty="0">
                          <a:solidFill>
                            <a:srgbClr val="000000"/>
                          </a:solidFill>
                          <a:latin typeface="Arial" panose="020B0604020202020204" pitchFamily="34" charset="0"/>
                          <a:cs typeface="Arial" panose="020B0604020202020204" pitchFamily="34" charset="0"/>
                        </a:rPr>
                        <a:t>20.3%</a:t>
                      </a:r>
                    </a:p>
                  </a:txBody>
                  <a:tcPr marL="7471" marR="7471" marT="7471" marB="0" anchor="b">
                    <a:lnL>
                      <a:noFill/>
                    </a:lnL>
                    <a:lnR>
                      <a:noFill/>
                    </a:lnR>
                    <a:lnT>
                      <a:noFill/>
                    </a:lnT>
                    <a:lnB>
                      <a:noFill/>
                    </a:lnB>
                  </a:tcPr>
                </a:tc>
                <a:extLst>
                  <a:ext uri="{0D108BD9-81ED-4DB2-BD59-A6C34878D82A}">
                    <a16:rowId xmlns:a16="http://schemas.microsoft.com/office/drawing/2014/main" val="10002"/>
                  </a:ext>
                </a:extLst>
              </a:tr>
              <a:tr h="520677">
                <a:tc>
                  <a:txBody>
                    <a:bodyPr/>
                    <a:lstStyle/>
                    <a:p>
                      <a:pPr algn="l" fontAlgn="b"/>
                      <a:r>
                        <a:rPr lang="en-US" sz="1600" b="1" i="0" u="none" strike="noStrike">
                          <a:solidFill>
                            <a:srgbClr val="000000"/>
                          </a:solidFill>
                          <a:latin typeface="Arial" panose="020B0604020202020204" pitchFamily="34" charset="0"/>
                          <a:cs typeface="Arial" panose="020B0604020202020204" pitchFamily="34" charset="0"/>
                        </a:rPr>
                        <a:t>2640 / Net FW - City Center</a:t>
                      </a:r>
                    </a:p>
                  </a:txBody>
                  <a:tcPr marL="7471" marR="7471" marT="7471" marB="0" anchor="b">
                    <a:lnL>
                      <a:noFill/>
                    </a:lnL>
                    <a:lnR>
                      <a:noFill/>
                    </a:lnR>
                    <a:lnT>
                      <a:noFill/>
                    </a:lnT>
                    <a:lnB>
                      <a:noFill/>
                    </a:lnB>
                  </a:tcPr>
                </a:tc>
                <a:tc>
                  <a:txBody>
                    <a:bodyPr/>
                    <a:lstStyle/>
                    <a:p>
                      <a:pPr algn="r" fontAlgn="b"/>
                      <a:r>
                        <a:rPr lang="en-US" sz="1600" b="1" i="0" u="none" strike="noStrike">
                          <a:solidFill>
                            <a:srgbClr val="000000"/>
                          </a:solidFill>
                          <a:latin typeface="Arial" panose="020B0604020202020204" pitchFamily="34" charset="0"/>
                          <a:cs typeface="Arial" panose="020B0604020202020204" pitchFamily="34" charset="0"/>
                        </a:rPr>
                        <a:t>66</a:t>
                      </a:r>
                    </a:p>
                  </a:txBody>
                  <a:tcPr marL="7471" marR="7471" marT="7471" marB="0" anchor="b">
                    <a:lnL>
                      <a:noFill/>
                    </a:lnL>
                    <a:lnR>
                      <a:noFill/>
                    </a:lnR>
                    <a:lnT>
                      <a:noFill/>
                    </a:lnT>
                    <a:lnB>
                      <a:noFill/>
                    </a:lnB>
                  </a:tcPr>
                </a:tc>
                <a:tc>
                  <a:txBody>
                    <a:bodyPr/>
                    <a:lstStyle/>
                    <a:p>
                      <a:pPr algn="r" fontAlgn="b"/>
                      <a:r>
                        <a:rPr lang="en-US" sz="1600" b="1" i="0" u="none" strike="noStrike" dirty="0">
                          <a:solidFill>
                            <a:srgbClr val="000000"/>
                          </a:solidFill>
                          <a:latin typeface="Arial" panose="020B0604020202020204" pitchFamily="34" charset="0"/>
                          <a:cs typeface="Arial" panose="020B0604020202020204" pitchFamily="34" charset="0"/>
                        </a:rPr>
                        <a:t>3.8%</a:t>
                      </a:r>
                    </a:p>
                  </a:txBody>
                  <a:tcPr marL="7471" marR="7471" marT="7471" marB="0" anchor="b">
                    <a:lnL>
                      <a:noFill/>
                    </a:lnL>
                    <a:lnR>
                      <a:noFill/>
                    </a:lnR>
                    <a:lnT>
                      <a:noFill/>
                    </a:lnT>
                    <a:lnB>
                      <a:noFill/>
                    </a:lnB>
                  </a:tcPr>
                </a:tc>
                <a:extLst>
                  <a:ext uri="{0D108BD9-81ED-4DB2-BD59-A6C34878D82A}">
                    <a16:rowId xmlns:a16="http://schemas.microsoft.com/office/drawing/2014/main" val="10003"/>
                  </a:ext>
                </a:extLst>
              </a:tr>
              <a:tr h="535993">
                <a:tc>
                  <a:txBody>
                    <a:bodyPr/>
                    <a:lstStyle/>
                    <a:p>
                      <a:pPr algn="l" fontAlgn="b"/>
                      <a:r>
                        <a:rPr lang="en-US" sz="1600" b="0" i="0" u="none" strike="noStrike">
                          <a:solidFill>
                            <a:srgbClr val="000000"/>
                          </a:solidFill>
                          <a:latin typeface="Arial" panose="020B0604020202020204" pitchFamily="34" charset="0"/>
                          <a:cs typeface="Arial" panose="020B0604020202020204" pitchFamily="34" charset="0"/>
                        </a:rPr>
                        <a:t>4125 / PLS Check Cashing</a:t>
                      </a:r>
                    </a:p>
                  </a:txBody>
                  <a:tcPr marL="7471" marR="7471" marT="7471" marB="0" anchor="b">
                    <a:lnL>
                      <a:noFill/>
                    </a:lnL>
                    <a:lnR>
                      <a:noFill/>
                    </a:lnR>
                    <a:lnT>
                      <a:noFill/>
                    </a:lnT>
                    <a:lnB>
                      <a:noFill/>
                    </a:lnB>
                  </a:tcPr>
                </a:tc>
                <a:tc>
                  <a:txBody>
                    <a:bodyPr/>
                    <a:lstStyle/>
                    <a:p>
                      <a:pPr algn="r" fontAlgn="b"/>
                      <a:r>
                        <a:rPr lang="en-US" sz="1600" b="0" i="0" u="none" strike="noStrike">
                          <a:solidFill>
                            <a:srgbClr val="000000"/>
                          </a:solidFill>
                          <a:latin typeface="Arial" panose="020B0604020202020204" pitchFamily="34" charset="0"/>
                          <a:cs typeface="Arial" panose="020B0604020202020204" pitchFamily="34" charset="0"/>
                        </a:rPr>
                        <a:t>65</a:t>
                      </a:r>
                    </a:p>
                  </a:txBody>
                  <a:tcPr marL="7471" marR="7471" marT="7471" marB="0" anchor="b">
                    <a:lnL>
                      <a:noFill/>
                    </a:lnL>
                    <a:lnR>
                      <a:noFill/>
                    </a:lnR>
                    <a:lnT>
                      <a:noFill/>
                    </a:lnT>
                    <a:lnB>
                      <a:noFill/>
                    </a:lnB>
                  </a:tcPr>
                </a:tc>
                <a:tc>
                  <a:txBody>
                    <a:bodyPr/>
                    <a:lstStyle/>
                    <a:p>
                      <a:pPr algn="r" fontAlgn="b"/>
                      <a:r>
                        <a:rPr lang="en-US" sz="1600" b="0" i="0" u="none" strike="noStrike" dirty="0">
                          <a:solidFill>
                            <a:srgbClr val="000000"/>
                          </a:solidFill>
                          <a:latin typeface="Arial" panose="020B0604020202020204" pitchFamily="34" charset="0"/>
                          <a:cs typeface="Arial" panose="020B0604020202020204" pitchFamily="34" charset="0"/>
                        </a:rPr>
                        <a:t>3.7%</a:t>
                      </a:r>
                    </a:p>
                  </a:txBody>
                  <a:tcPr marL="7471" marR="7471" marT="7471" marB="0" anchor="b">
                    <a:lnL>
                      <a:noFill/>
                    </a:lnL>
                    <a:lnR>
                      <a:noFill/>
                    </a:lnR>
                    <a:lnT>
                      <a:noFill/>
                    </a:lnT>
                    <a:lnB>
                      <a:noFill/>
                    </a:lnB>
                  </a:tcPr>
                </a:tc>
                <a:extLst>
                  <a:ext uri="{0D108BD9-81ED-4DB2-BD59-A6C34878D82A}">
                    <a16:rowId xmlns:a16="http://schemas.microsoft.com/office/drawing/2014/main" val="10004"/>
                  </a:ext>
                </a:extLst>
              </a:tr>
              <a:tr h="535993">
                <a:tc>
                  <a:txBody>
                    <a:bodyPr/>
                    <a:lstStyle/>
                    <a:p>
                      <a:pPr algn="l" fontAlgn="b"/>
                      <a:r>
                        <a:rPr lang="en-US" sz="1600" b="0" i="0" u="none" strike="noStrike">
                          <a:solidFill>
                            <a:srgbClr val="000000"/>
                          </a:solidFill>
                          <a:latin typeface="Arial" panose="020B0604020202020204" pitchFamily="34" charset="0"/>
                          <a:cs typeface="Arial" panose="020B0604020202020204" pitchFamily="34" charset="0"/>
                        </a:rPr>
                        <a:t>2010 / Inspriring Temple fo Praise</a:t>
                      </a:r>
                    </a:p>
                  </a:txBody>
                  <a:tcPr marL="7471" marR="7471" marT="7471" marB="0" anchor="b">
                    <a:lnL>
                      <a:noFill/>
                    </a:lnL>
                    <a:lnR>
                      <a:noFill/>
                    </a:lnR>
                    <a:lnT>
                      <a:noFill/>
                    </a:lnT>
                    <a:lnB>
                      <a:noFill/>
                    </a:lnB>
                  </a:tcPr>
                </a:tc>
                <a:tc>
                  <a:txBody>
                    <a:bodyPr/>
                    <a:lstStyle/>
                    <a:p>
                      <a:pPr algn="r" fontAlgn="b"/>
                      <a:r>
                        <a:rPr lang="en-US" sz="1600" b="0" i="0" u="none" strike="noStrike">
                          <a:solidFill>
                            <a:srgbClr val="000000"/>
                          </a:solidFill>
                          <a:latin typeface="Arial" panose="020B0604020202020204" pitchFamily="34" charset="0"/>
                          <a:cs typeface="Arial" panose="020B0604020202020204" pitchFamily="34" charset="0"/>
                        </a:rPr>
                        <a:t>64</a:t>
                      </a:r>
                    </a:p>
                  </a:txBody>
                  <a:tcPr marL="7471" marR="7471" marT="7471" marB="0" anchor="b">
                    <a:lnL>
                      <a:noFill/>
                    </a:lnL>
                    <a:lnR>
                      <a:noFill/>
                    </a:lnR>
                    <a:lnT>
                      <a:noFill/>
                    </a:lnT>
                    <a:lnB>
                      <a:noFill/>
                    </a:lnB>
                  </a:tcPr>
                </a:tc>
                <a:tc>
                  <a:txBody>
                    <a:bodyPr/>
                    <a:lstStyle/>
                    <a:p>
                      <a:pPr algn="r" fontAlgn="b"/>
                      <a:r>
                        <a:rPr lang="en-US" sz="1600" b="0" i="0" u="none" strike="noStrike" dirty="0">
                          <a:solidFill>
                            <a:srgbClr val="000000"/>
                          </a:solidFill>
                          <a:latin typeface="Arial" panose="020B0604020202020204" pitchFamily="34" charset="0"/>
                          <a:cs typeface="Arial" panose="020B0604020202020204" pitchFamily="34" charset="0"/>
                        </a:rPr>
                        <a:t>3.7%</a:t>
                      </a:r>
                    </a:p>
                  </a:txBody>
                  <a:tcPr marL="7471" marR="7471" marT="7471" marB="0" anchor="b">
                    <a:lnL>
                      <a:noFill/>
                    </a:lnL>
                    <a:lnR>
                      <a:noFill/>
                    </a:lnR>
                    <a:lnT>
                      <a:noFill/>
                    </a:lnT>
                    <a:lnB>
                      <a:noFill/>
                    </a:lnB>
                  </a:tcPr>
                </a:tc>
                <a:extLst>
                  <a:ext uri="{0D108BD9-81ED-4DB2-BD59-A6C34878D82A}">
                    <a16:rowId xmlns:a16="http://schemas.microsoft.com/office/drawing/2014/main" val="10005"/>
                  </a:ext>
                </a:extLst>
              </a:tr>
              <a:tr h="535993">
                <a:tc>
                  <a:txBody>
                    <a:bodyPr/>
                    <a:lstStyle/>
                    <a:p>
                      <a:pPr algn="l" fontAlgn="b"/>
                      <a:r>
                        <a:rPr lang="en-US" sz="1600" b="0" i="0" u="none" strike="noStrike">
                          <a:solidFill>
                            <a:srgbClr val="000000"/>
                          </a:solidFill>
                          <a:latin typeface="Arial" panose="020B0604020202020204" pitchFamily="34" charset="0"/>
                          <a:cs typeface="Arial" panose="020B0604020202020204" pitchFamily="34" charset="0"/>
                        </a:rPr>
                        <a:t>4749 / Ace Cash Express</a:t>
                      </a:r>
                    </a:p>
                  </a:txBody>
                  <a:tcPr marL="7471" marR="7471" marT="7471" marB="0" anchor="b">
                    <a:lnL>
                      <a:noFill/>
                    </a:lnL>
                    <a:lnR>
                      <a:noFill/>
                    </a:lnR>
                    <a:lnT>
                      <a:noFill/>
                    </a:lnT>
                    <a:lnB>
                      <a:noFill/>
                    </a:lnB>
                  </a:tcPr>
                </a:tc>
                <a:tc>
                  <a:txBody>
                    <a:bodyPr/>
                    <a:lstStyle/>
                    <a:p>
                      <a:pPr algn="r" fontAlgn="b"/>
                      <a:r>
                        <a:rPr lang="en-US" sz="1600" b="0" i="0" u="none" strike="noStrike">
                          <a:solidFill>
                            <a:srgbClr val="000000"/>
                          </a:solidFill>
                          <a:latin typeface="Arial" panose="020B0604020202020204" pitchFamily="34" charset="0"/>
                          <a:cs typeface="Arial" panose="020B0604020202020204" pitchFamily="34" charset="0"/>
                        </a:rPr>
                        <a:t>64</a:t>
                      </a:r>
                    </a:p>
                  </a:txBody>
                  <a:tcPr marL="7471" marR="7471" marT="7471" marB="0" anchor="b">
                    <a:lnL>
                      <a:noFill/>
                    </a:lnL>
                    <a:lnR>
                      <a:noFill/>
                    </a:lnR>
                    <a:lnT>
                      <a:noFill/>
                    </a:lnT>
                    <a:lnB>
                      <a:noFill/>
                    </a:lnB>
                  </a:tcPr>
                </a:tc>
                <a:tc>
                  <a:txBody>
                    <a:bodyPr/>
                    <a:lstStyle/>
                    <a:p>
                      <a:pPr algn="r" fontAlgn="b"/>
                      <a:r>
                        <a:rPr lang="en-US" sz="1600" b="0" i="0" u="none" strike="noStrike" dirty="0">
                          <a:solidFill>
                            <a:srgbClr val="000000"/>
                          </a:solidFill>
                          <a:latin typeface="Arial" panose="020B0604020202020204" pitchFamily="34" charset="0"/>
                          <a:cs typeface="Arial" panose="020B0604020202020204" pitchFamily="34" charset="0"/>
                        </a:rPr>
                        <a:t>3.7%</a:t>
                      </a:r>
                    </a:p>
                  </a:txBody>
                  <a:tcPr marL="7471" marR="7471" marT="7471" marB="0" anchor="b">
                    <a:lnL>
                      <a:noFill/>
                    </a:lnL>
                    <a:lnR>
                      <a:noFill/>
                    </a:lnR>
                    <a:lnT>
                      <a:noFill/>
                    </a:lnT>
                    <a:lnB>
                      <a:noFill/>
                    </a:lnB>
                  </a:tcPr>
                </a:tc>
                <a:extLst>
                  <a:ext uri="{0D108BD9-81ED-4DB2-BD59-A6C34878D82A}">
                    <a16:rowId xmlns:a16="http://schemas.microsoft.com/office/drawing/2014/main" val="10006"/>
                  </a:ext>
                </a:extLst>
              </a:tr>
              <a:tr h="535993">
                <a:tc>
                  <a:txBody>
                    <a:bodyPr/>
                    <a:lstStyle/>
                    <a:p>
                      <a:pPr algn="l" fontAlgn="b"/>
                      <a:r>
                        <a:rPr lang="en-US" sz="1600" b="0" i="0" u="none" strike="noStrike">
                          <a:solidFill>
                            <a:srgbClr val="000000"/>
                          </a:solidFill>
                          <a:latin typeface="Arial" panose="020B0604020202020204" pitchFamily="34" charset="0"/>
                          <a:cs typeface="Arial" panose="020B0604020202020204" pitchFamily="34" charset="0"/>
                        </a:rPr>
                        <a:t>4217 / Dollar Tree</a:t>
                      </a:r>
                    </a:p>
                  </a:txBody>
                  <a:tcPr marL="7471" marR="7471" marT="7471" marB="0" anchor="b">
                    <a:lnL>
                      <a:noFill/>
                    </a:lnL>
                    <a:lnR>
                      <a:noFill/>
                    </a:lnR>
                    <a:lnT>
                      <a:noFill/>
                    </a:lnT>
                    <a:lnB>
                      <a:noFill/>
                    </a:lnB>
                  </a:tcPr>
                </a:tc>
                <a:tc>
                  <a:txBody>
                    <a:bodyPr/>
                    <a:lstStyle/>
                    <a:p>
                      <a:pPr algn="r" fontAlgn="b"/>
                      <a:r>
                        <a:rPr lang="en-US" sz="1600" b="0" i="0" u="none" strike="noStrike">
                          <a:solidFill>
                            <a:srgbClr val="000000"/>
                          </a:solidFill>
                          <a:latin typeface="Arial" panose="020B0604020202020204" pitchFamily="34" charset="0"/>
                          <a:cs typeface="Arial" panose="020B0604020202020204" pitchFamily="34" charset="0"/>
                        </a:rPr>
                        <a:t>56</a:t>
                      </a:r>
                    </a:p>
                  </a:txBody>
                  <a:tcPr marL="7471" marR="7471" marT="7471" marB="0" anchor="b">
                    <a:lnL>
                      <a:noFill/>
                    </a:lnL>
                    <a:lnR>
                      <a:noFill/>
                    </a:lnR>
                    <a:lnT>
                      <a:noFill/>
                    </a:lnT>
                    <a:lnB>
                      <a:noFill/>
                    </a:lnB>
                  </a:tcPr>
                </a:tc>
                <a:tc>
                  <a:txBody>
                    <a:bodyPr/>
                    <a:lstStyle/>
                    <a:p>
                      <a:pPr algn="r" fontAlgn="b"/>
                      <a:r>
                        <a:rPr lang="en-US" sz="1600" b="0" i="0" u="none" strike="noStrike">
                          <a:solidFill>
                            <a:srgbClr val="000000"/>
                          </a:solidFill>
                          <a:latin typeface="Arial" panose="020B0604020202020204" pitchFamily="34" charset="0"/>
                          <a:cs typeface="Arial" panose="020B0604020202020204" pitchFamily="34" charset="0"/>
                        </a:rPr>
                        <a:t>3.2%</a:t>
                      </a:r>
                    </a:p>
                  </a:txBody>
                  <a:tcPr marL="7471" marR="7471" marT="7471" marB="0" anchor="b">
                    <a:lnL>
                      <a:noFill/>
                    </a:lnL>
                    <a:lnR>
                      <a:noFill/>
                    </a:lnR>
                    <a:lnT>
                      <a:noFill/>
                    </a:lnT>
                    <a:lnB>
                      <a:noFill/>
                    </a:lnB>
                  </a:tcPr>
                </a:tc>
                <a:extLst>
                  <a:ext uri="{0D108BD9-81ED-4DB2-BD59-A6C34878D82A}">
                    <a16:rowId xmlns:a16="http://schemas.microsoft.com/office/drawing/2014/main" val="10007"/>
                  </a:ext>
                </a:extLst>
              </a:tr>
              <a:tr h="535993">
                <a:tc>
                  <a:txBody>
                    <a:bodyPr/>
                    <a:lstStyle/>
                    <a:p>
                      <a:pPr algn="l" fontAlgn="b"/>
                      <a:r>
                        <a:rPr lang="en-US" sz="1600" b="0" i="0" u="none" strike="noStrike">
                          <a:solidFill>
                            <a:srgbClr val="000000"/>
                          </a:solidFill>
                          <a:latin typeface="Arial" panose="020B0604020202020204" pitchFamily="34" charset="0"/>
                          <a:cs typeface="Arial" panose="020B0604020202020204" pitchFamily="34" charset="0"/>
                        </a:rPr>
                        <a:t>Total </a:t>
                      </a:r>
                    </a:p>
                  </a:txBody>
                  <a:tcPr marL="7471" marR="7471" marT="7471" marB="0" anchor="b">
                    <a:lnL>
                      <a:noFill/>
                    </a:lnL>
                    <a:lnR>
                      <a:noFill/>
                    </a:lnR>
                    <a:lnT>
                      <a:noFill/>
                    </a:lnT>
                    <a:lnB>
                      <a:noFill/>
                    </a:lnB>
                  </a:tcPr>
                </a:tc>
                <a:tc>
                  <a:txBody>
                    <a:bodyPr/>
                    <a:lstStyle/>
                    <a:p>
                      <a:pPr algn="r" fontAlgn="b"/>
                      <a:r>
                        <a:rPr lang="en-US" sz="1600" b="0" i="0" u="none" strike="noStrike" dirty="0">
                          <a:solidFill>
                            <a:srgbClr val="000000"/>
                          </a:solidFill>
                          <a:latin typeface="Arial" panose="020B0604020202020204" pitchFamily="34" charset="0"/>
                          <a:cs typeface="Arial" panose="020B0604020202020204" pitchFamily="34" charset="0"/>
                        </a:rPr>
                        <a:t>1293</a:t>
                      </a:r>
                    </a:p>
                  </a:txBody>
                  <a:tcPr marL="7471" marR="7471" marT="7471" marB="0" anchor="b">
                    <a:lnL>
                      <a:noFill/>
                    </a:lnL>
                    <a:lnR>
                      <a:noFill/>
                    </a:lnR>
                    <a:lnT>
                      <a:noFill/>
                    </a:lnT>
                    <a:lnB>
                      <a:noFill/>
                    </a:lnB>
                  </a:tcPr>
                </a:tc>
                <a:tc>
                  <a:txBody>
                    <a:bodyPr/>
                    <a:lstStyle/>
                    <a:p>
                      <a:pPr algn="r" fontAlgn="b"/>
                      <a:r>
                        <a:rPr lang="en-US" sz="1600" b="0" i="0" u="none" strike="noStrike" dirty="0">
                          <a:solidFill>
                            <a:srgbClr val="000000"/>
                          </a:solidFill>
                          <a:latin typeface="Arial" panose="020B0604020202020204" pitchFamily="34" charset="0"/>
                          <a:cs typeface="Arial" panose="020B0604020202020204" pitchFamily="34" charset="0"/>
                        </a:rPr>
                        <a:t>74.2%</a:t>
                      </a:r>
                    </a:p>
                  </a:txBody>
                  <a:tcPr marL="7471" marR="7471" marT="7471" marB="0" anchor="b">
                    <a:lnL>
                      <a:noFill/>
                    </a:lnL>
                    <a:lnR>
                      <a:noFill/>
                    </a:lnR>
                    <a:lnT>
                      <a:noFill/>
                    </a:lnT>
                    <a:lnB>
                      <a:noFill/>
                    </a:lnB>
                  </a:tcPr>
                </a:tc>
                <a:extLst>
                  <a:ext uri="{0D108BD9-81ED-4DB2-BD59-A6C34878D82A}">
                    <a16:rowId xmlns:a16="http://schemas.microsoft.com/office/drawing/2014/main" val="10008"/>
                  </a:ext>
                </a:extLst>
              </a:tr>
            </a:tbl>
          </a:graphicData>
        </a:graphic>
      </p:graphicFrame>
      <p:pic>
        <p:nvPicPr>
          <p:cNvPr id="4" name="Picture 3" descr="A picture containing drawing&#10;&#10;Description automatically generated">
            <a:extLst>
              <a:ext uri="{FF2B5EF4-FFF2-40B4-BE49-F238E27FC236}">
                <a16:creationId xmlns:a16="http://schemas.microsoft.com/office/drawing/2014/main" id="{5CD29830-AE9C-4B35-AF6E-56482E3B4327}"/>
              </a:ext>
            </a:extLst>
          </p:cNvPr>
          <p:cNvPicPr>
            <a:picLocks noChangeAspect="1"/>
          </p:cNvPicPr>
          <p:nvPr/>
        </p:nvPicPr>
        <p:blipFill>
          <a:blip r:embed="rId2"/>
          <a:stretch>
            <a:fillRect/>
          </a:stretch>
        </p:blipFill>
        <p:spPr>
          <a:xfrm>
            <a:off x="9648825" y="174440"/>
            <a:ext cx="2111739" cy="979657"/>
          </a:xfrm>
          <a:prstGeom prst="rect">
            <a:avLst/>
          </a:prstGeom>
        </p:spPr>
      </p:pic>
    </p:spTree>
    <p:extLst>
      <p:ext uri="{BB962C8B-B14F-4D97-AF65-F5344CB8AC3E}">
        <p14:creationId xmlns:p14="http://schemas.microsoft.com/office/powerpoint/2010/main" val="32376799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94212" y="696143"/>
            <a:ext cx="4572000" cy="523220"/>
          </a:xfrm>
          <a:prstGeom prst="rect">
            <a:avLst/>
          </a:prstGeom>
          <a:noFill/>
        </p:spPr>
        <p:txBody>
          <a:bodyPr wrap="square" rtlCol="0">
            <a:spAutoFit/>
          </a:bodyPr>
          <a:lstStyle/>
          <a:p>
            <a:pPr algn="ctr"/>
            <a:r>
              <a:rPr lang="en-US" sz="2800" dirty="0">
                <a:latin typeface="Arial" panose="020B0604020202020204" pitchFamily="34" charset="0"/>
                <a:cs typeface="Arial" panose="020B0604020202020204" pitchFamily="34" charset="0"/>
              </a:rPr>
              <a:t>Hot Spots </a:t>
            </a:r>
            <a:r>
              <a:rPr lang="en-US" sz="2000" dirty="0">
                <a:latin typeface="Arial" panose="020B0604020202020204" pitchFamily="34" charset="0"/>
                <a:cs typeface="Arial" panose="020B0604020202020204" pitchFamily="34" charset="0"/>
              </a:rPr>
              <a:t>1</a:t>
            </a:r>
            <a:r>
              <a:rPr lang="en-US" sz="2000" baseline="30000" dirty="0">
                <a:latin typeface="Arial" panose="020B0604020202020204" pitchFamily="34" charset="0"/>
                <a:cs typeface="Arial" panose="020B0604020202020204" pitchFamily="34" charset="0"/>
              </a:rPr>
              <a:t>st</a:t>
            </a:r>
            <a:r>
              <a:rPr lang="en-US" sz="2000" dirty="0">
                <a:latin typeface="Arial" panose="020B0604020202020204" pitchFamily="34" charset="0"/>
                <a:cs typeface="Arial" panose="020B0604020202020204" pitchFamily="34" charset="0"/>
              </a:rPr>
              <a:t> 6mths </a:t>
            </a:r>
            <a:r>
              <a:rPr lang="en-US" sz="2000" dirty="0" err="1">
                <a:latin typeface="Arial" panose="020B0604020202020204" pitchFamily="34" charset="0"/>
                <a:cs typeface="Arial" panose="020B0604020202020204" pitchFamily="34" charset="0"/>
              </a:rPr>
              <a:t>vs</a:t>
            </a:r>
            <a:r>
              <a:rPr lang="en-US" sz="2000" dirty="0">
                <a:latin typeface="Arial" panose="020B0604020202020204" pitchFamily="34" charset="0"/>
                <a:cs typeface="Arial" panose="020B0604020202020204" pitchFamily="34" charset="0"/>
              </a:rPr>
              <a:t> Current </a:t>
            </a:r>
            <a:r>
              <a:rPr lang="en-US" dirty="0">
                <a:latin typeface="Arial" panose="020B0604020202020204" pitchFamily="34" charset="0"/>
                <a:cs typeface="Arial" panose="020B0604020202020204" pitchFamily="34" charset="0"/>
              </a:rPr>
              <a:t> </a:t>
            </a:r>
          </a:p>
        </p:txBody>
      </p:sp>
      <p:graphicFrame>
        <p:nvGraphicFramePr>
          <p:cNvPr id="4" name="Table 3"/>
          <p:cNvGraphicFramePr>
            <a:graphicFrameLocks noGrp="1"/>
          </p:cNvGraphicFramePr>
          <p:nvPr>
            <p:extLst>
              <p:ext uri="{D42A27DB-BD31-4B8C-83A1-F6EECF244321}">
                <p14:modId xmlns:p14="http://schemas.microsoft.com/office/powerpoint/2010/main" val="1970516663"/>
              </p:ext>
            </p:extLst>
          </p:nvPr>
        </p:nvGraphicFramePr>
        <p:xfrm>
          <a:off x="1816169" y="1571269"/>
          <a:ext cx="8782558" cy="4098011"/>
        </p:xfrm>
        <a:graphic>
          <a:graphicData uri="http://schemas.openxmlformats.org/drawingml/2006/table">
            <a:tbl>
              <a:tblPr/>
              <a:tblGrid>
                <a:gridCol w="4399549">
                  <a:extLst>
                    <a:ext uri="{9D8B030D-6E8A-4147-A177-3AD203B41FA5}">
                      <a16:colId xmlns:a16="http://schemas.microsoft.com/office/drawing/2014/main" val="20000"/>
                    </a:ext>
                  </a:extLst>
                </a:gridCol>
                <a:gridCol w="1852442">
                  <a:extLst>
                    <a:ext uri="{9D8B030D-6E8A-4147-A177-3AD203B41FA5}">
                      <a16:colId xmlns:a16="http://schemas.microsoft.com/office/drawing/2014/main" val="20001"/>
                    </a:ext>
                  </a:extLst>
                </a:gridCol>
                <a:gridCol w="1323172">
                  <a:extLst>
                    <a:ext uri="{9D8B030D-6E8A-4147-A177-3AD203B41FA5}">
                      <a16:colId xmlns:a16="http://schemas.microsoft.com/office/drawing/2014/main" val="20002"/>
                    </a:ext>
                  </a:extLst>
                </a:gridCol>
                <a:gridCol w="1207395">
                  <a:extLst>
                    <a:ext uri="{9D8B030D-6E8A-4147-A177-3AD203B41FA5}">
                      <a16:colId xmlns:a16="http://schemas.microsoft.com/office/drawing/2014/main" val="20003"/>
                    </a:ext>
                  </a:extLst>
                </a:gridCol>
              </a:tblGrid>
              <a:tr h="547756">
                <a:tc>
                  <a:txBody>
                    <a:bodyPr/>
                    <a:lstStyle/>
                    <a:p>
                      <a:pPr algn="l" fontAlgn="b"/>
                      <a:r>
                        <a:rPr lang="en-US" sz="1400" b="0" i="0" u="none" strike="noStrike" dirty="0">
                          <a:solidFill>
                            <a:srgbClr val="000000"/>
                          </a:solidFill>
                          <a:latin typeface="Arial" panose="020B0604020202020204" pitchFamily="34" charset="0"/>
                          <a:cs typeface="Arial" panose="020B0604020202020204" pitchFamily="34" charset="0"/>
                        </a:rPr>
                        <a:t>Address / Name</a:t>
                      </a:r>
                    </a:p>
                  </a:txBody>
                  <a:tcPr marL="8610" marR="8610" marT="8610" marB="0" anchor="b">
                    <a:lnL>
                      <a:noFill/>
                    </a:lnL>
                    <a:lnR>
                      <a:noFill/>
                    </a:lnR>
                    <a:lnT>
                      <a:noFill/>
                    </a:lnT>
                    <a:lnB>
                      <a:noFill/>
                    </a:lnB>
                  </a:tcPr>
                </a:tc>
                <a:tc>
                  <a:txBody>
                    <a:bodyPr/>
                    <a:lstStyle/>
                    <a:p>
                      <a:pPr algn="r" fontAlgn="b"/>
                      <a:r>
                        <a:rPr lang="en-US" sz="1400" b="0" i="0" u="none" strike="noStrike">
                          <a:solidFill>
                            <a:srgbClr val="000000"/>
                          </a:solidFill>
                          <a:latin typeface="Arial" panose="020B0604020202020204" pitchFamily="34" charset="0"/>
                          <a:cs typeface="Arial" panose="020B0604020202020204" pitchFamily="34" charset="0"/>
                        </a:rPr>
                        <a:t>1st 6 mths</a:t>
                      </a:r>
                    </a:p>
                  </a:txBody>
                  <a:tcPr marL="8610" marR="8610" marT="8610" marB="0" anchor="b">
                    <a:lnL>
                      <a:noFill/>
                    </a:lnL>
                    <a:lnR>
                      <a:noFill/>
                    </a:lnR>
                    <a:lnT>
                      <a:noFill/>
                    </a:lnT>
                    <a:lnB>
                      <a:noFill/>
                    </a:lnB>
                  </a:tcPr>
                </a:tc>
                <a:tc>
                  <a:txBody>
                    <a:bodyPr/>
                    <a:lstStyle/>
                    <a:p>
                      <a:pPr algn="r" fontAlgn="b"/>
                      <a:r>
                        <a:rPr lang="en-US" sz="1400" b="0" i="0" u="none" strike="noStrike">
                          <a:solidFill>
                            <a:srgbClr val="000000"/>
                          </a:solidFill>
                          <a:latin typeface="Arial" panose="020B0604020202020204" pitchFamily="34" charset="0"/>
                          <a:cs typeface="Arial" panose="020B0604020202020204" pitchFamily="34" charset="0"/>
                        </a:rPr>
                        <a:t>current </a:t>
                      </a:r>
                    </a:p>
                  </a:txBody>
                  <a:tcPr marL="8610" marR="8610" marT="8610" marB="0" anchor="b">
                    <a:lnL>
                      <a:noFill/>
                    </a:lnL>
                    <a:lnR>
                      <a:noFill/>
                    </a:lnR>
                    <a:lnT>
                      <a:noFill/>
                    </a:lnT>
                    <a:lnB>
                      <a:noFill/>
                    </a:lnB>
                  </a:tcPr>
                </a:tc>
                <a:tc>
                  <a:txBody>
                    <a:bodyPr/>
                    <a:lstStyle/>
                    <a:p>
                      <a:pPr algn="r" fontAlgn="b"/>
                      <a:r>
                        <a:rPr lang="en-US" sz="1400" b="0" i="0" u="none" strike="noStrike">
                          <a:solidFill>
                            <a:srgbClr val="000000"/>
                          </a:solidFill>
                          <a:latin typeface="Arial" panose="020B0604020202020204" pitchFamily="34" charset="0"/>
                          <a:cs typeface="Arial" panose="020B0604020202020204" pitchFamily="34" charset="0"/>
                        </a:rPr>
                        <a:t>change</a:t>
                      </a:r>
                    </a:p>
                  </a:txBody>
                  <a:tcPr marL="8610" marR="8610" marT="8610" marB="0" anchor="b">
                    <a:lnL>
                      <a:noFill/>
                    </a:lnL>
                    <a:lnR>
                      <a:noFill/>
                    </a:lnR>
                    <a:lnT>
                      <a:noFill/>
                    </a:lnT>
                    <a:lnB>
                      <a:noFill/>
                    </a:lnB>
                  </a:tcPr>
                </a:tc>
                <a:extLst>
                  <a:ext uri="{0D108BD9-81ED-4DB2-BD59-A6C34878D82A}">
                    <a16:rowId xmlns:a16="http://schemas.microsoft.com/office/drawing/2014/main" val="10000"/>
                  </a:ext>
                </a:extLst>
              </a:tr>
              <a:tr h="710051">
                <a:tc>
                  <a:txBody>
                    <a:bodyPr/>
                    <a:lstStyle/>
                    <a:p>
                      <a:pPr algn="l" fontAlgn="b"/>
                      <a:r>
                        <a:rPr lang="en-US" sz="1800" b="0" i="0" u="none" strike="noStrike" dirty="0">
                          <a:solidFill>
                            <a:srgbClr val="000000"/>
                          </a:solidFill>
                          <a:latin typeface="Arial" panose="020B0604020202020204" pitchFamily="34" charset="0"/>
                          <a:cs typeface="Arial" panose="020B0604020202020204" pitchFamily="34" charset="0"/>
                        </a:rPr>
                        <a:t>1801  / A-1 Food Mart</a:t>
                      </a:r>
                    </a:p>
                  </a:txBody>
                  <a:tcPr marL="8610" marR="8610" marT="8610" marB="0" anchor="b">
                    <a:lnL>
                      <a:noFill/>
                    </a:lnL>
                    <a:lnR>
                      <a:noFill/>
                    </a:lnR>
                    <a:lnT>
                      <a:noFill/>
                    </a:lnT>
                    <a:lnB>
                      <a:noFill/>
                    </a:lnB>
                  </a:tcPr>
                </a:tc>
                <a:tc>
                  <a:txBody>
                    <a:bodyPr/>
                    <a:lstStyle/>
                    <a:p>
                      <a:pPr algn="r" fontAlgn="b"/>
                      <a:r>
                        <a:rPr lang="en-US" sz="1800" b="0" i="0" u="none" strike="noStrike">
                          <a:solidFill>
                            <a:srgbClr val="000000"/>
                          </a:solidFill>
                          <a:latin typeface="Arial" panose="020B0604020202020204" pitchFamily="34" charset="0"/>
                          <a:cs typeface="Arial" panose="020B0604020202020204" pitchFamily="34" charset="0"/>
                        </a:rPr>
                        <a:t>528</a:t>
                      </a:r>
                    </a:p>
                  </a:txBody>
                  <a:tcPr marL="8610" marR="8610" marT="8610" marB="0" anchor="b">
                    <a:lnL>
                      <a:noFill/>
                    </a:lnL>
                    <a:lnR>
                      <a:noFill/>
                    </a:lnR>
                    <a:lnT>
                      <a:noFill/>
                    </a:lnT>
                    <a:lnB>
                      <a:noFill/>
                    </a:lnB>
                  </a:tcPr>
                </a:tc>
                <a:tc>
                  <a:txBody>
                    <a:bodyPr/>
                    <a:lstStyle/>
                    <a:p>
                      <a:pPr algn="r" fontAlgn="b"/>
                      <a:r>
                        <a:rPr lang="en-US" sz="1800" b="0" i="0" u="none" strike="noStrike">
                          <a:solidFill>
                            <a:srgbClr val="000000"/>
                          </a:solidFill>
                          <a:latin typeface="Arial" panose="020B0604020202020204" pitchFamily="34" charset="0"/>
                          <a:cs typeface="Arial" panose="020B0604020202020204" pitchFamily="34" charset="0"/>
                        </a:rPr>
                        <a:t>681</a:t>
                      </a:r>
                    </a:p>
                  </a:txBody>
                  <a:tcPr marL="8610" marR="8610" marT="8610" marB="0" anchor="b">
                    <a:lnL>
                      <a:noFill/>
                    </a:lnL>
                    <a:lnR>
                      <a:noFill/>
                    </a:lnR>
                    <a:lnT>
                      <a:noFill/>
                    </a:lnT>
                    <a:lnB>
                      <a:noFill/>
                    </a:lnB>
                  </a:tcPr>
                </a:tc>
                <a:tc>
                  <a:txBody>
                    <a:bodyPr/>
                    <a:lstStyle/>
                    <a:p>
                      <a:pPr algn="r" fontAlgn="b"/>
                      <a:r>
                        <a:rPr lang="en-US" sz="1800" b="0" i="0" u="none" strike="noStrike">
                          <a:solidFill>
                            <a:srgbClr val="FF0000"/>
                          </a:solidFill>
                          <a:latin typeface="Arial" panose="020B0604020202020204" pitchFamily="34" charset="0"/>
                          <a:cs typeface="Arial" panose="020B0604020202020204" pitchFamily="34" charset="0"/>
                        </a:rPr>
                        <a:t>153</a:t>
                      </a:r>
                    </a:p>
                  </a:txBody>
                  <a:tcPr marL="8610" marR="8610" marT="8610" marB="0" anchor="b">
                    <a:lnL>
                      <a:noFill/>
                    </a:lnL>
                    <a:lnR>
                      <a:noFill/>
                    </a:lnR>
                    <a:lnT>
                      <a:noFill/>
                    </a:lnT>
                    <a:lnB>
                      <a:noFill/>
                    </a:lnB>
                  </a:tcPr>
                </a:tc>
                <a:extLst>
                  <a:ext uri="{0D108BD9-81ED-4DB2-BD59-A6C34878D82A}">
                    <a16:rowId xmlns:a16="http://schemas.microsoft.com/office/drawing/2014/main" val="10001"/>
                  </a:ext>
                </a:extLst>
              </a:tr>
              <a:tr h="710051">
                <a:tc>
                  <a:txBody>
                    <a:bodyPr/>
                    <a:lstStyle/>
                    <a:p>
                      <a:pPr algn="l" fontAlgn="b"/>
                      <a:r>
                        <a:rPr lang="en-US" sz="1800" b="0" i="0" u="none" strike="noStrike" dirty="0">
                          <a:solidFill>
                            <a:srgbClr val="000000"/>
                          </a:solidFill>
                          <a:latin typeface="Arial" panose="020B0604020202020204" pitchFamily="34" charset="0"/>
                          <a:cs typeface="Arial" panose="020B0604020202020204" pitchFamily="34" charset="0"/>
                        </a:rPr>
                        <a:t>2536 / 7-Eleven</a:t>
                      </a:r>
                    </a:p>
                  </a:txBody>
                  <a:tcPr marL="8610" marR="8610" marT="8610" marB="0" anchor="b">
                    <a:lnL>
                      <a:noFill/>
                    </a:lnL>
                    <a:lnR>
                      <a:noFill/>
                    </a:lnR>
                    <a:lnT>
                      <a:noFill/>
                    </a:lnT>
                    <a:lnB>
                      <a:noFill/>
                    </a:lnB>
                  </a:tcPr>
                </a:tc>
                <a:tc>
                  <a:txBody>
                    <a:bodyPr/>
                    <a:lstStyle/>
                    <a:p>
                      <a:pPr algn="r" fontAlgn="b"/>
                      <a:r>
                        <a:rPr lang="en-US" sz="1800" b="0" i="0" u="none" strike="noStrike" dirty="0">
                          <a:solidFill>
                            <a:srgbClr val="000000"/>
                          </a:solidFill>
                          <a:latin typeface="Arial" panose="020B0604020202020204" pitchFamily="34" charset="0"/>
                          <a:cs typeface="Arial" panose="020B0604020202020204" pitchFamily="34" charset="0"/>
                        </a:rPr>
                        <a:t>145</a:t>
                      </a:r>
                    </a:p>
                  </a:txBody>
                  <a:tcPr marL="8610" marR="8610" marT="8610" marB="0" anchor="b">
                    <a:lnL>
                      <a:noFill/>
                    </a:lnL>
                    <a:lnR>
                      <a:noFill/>
                    </a:lnR>
                    <a:lnT>
                      <a:noFill/>
                    </a:lnT>
                    <a:lnB>
                      <a:noFill/>
                    </a:lnB>
                  </a:tcPr>
                </a:tc>
                <a:tc>
                  <a:txBody>
                    <a:bodyPr/>
                    <a:lstStyle/>
                    <a:p>
                      <a:pPr algn="r" fontAlgn="b"/>
                      <a:r>
                        <a:rPr lang="en-US" sz="1800" b="0" i="0" u="none" strike="noStrike">
                          <a:solidFill>
                            <a:srgbClr val="000000"/>
                          </a:solidFill>
                          <a:latin typeface="Arial" panose="020B0604020202020204" pitchFamily="34" charset="0"/>
                          <a:cs typeface="Arial" panose="020B0604020202020204" pitchFamily="34" charset="0"/>
                        </a:rPr>
                        <a:t>353</a:t>
                      </a:r>
                    </a:p>
                  </a:txBody>
                  <a:tcPr marL="8610" marR="8610" marT="8610" marB="0" anchor="b">
                    <a:lnL>
                      <a:noFill/>
                    </a:lnL>
                    <a:lnR>
                      <a:noFill/>
                    </a:lnR>
                    <a:lnT>
                      <a:noFill/>
                    </a:lnT>
                    <a:lnB>
                      <a:noFill/>
                    </a:lnB>
                  </a:tcPr>
                </a:tc>
                <a:tc>
                  <a:txBody>
                    <a:bodyPr/>
                    <a:lstStyle/>
                    <a:p>
                      <a:pPr algn="r" fontAlgn="b"/>
                      <a:r>
                        <a:rPr lang="en-US" sz="1800" b="0" i="0" u="none" strike="noStrike">
                          <a:solidFill>
                            <a:srgbClr val="FF0000"/>
                          </a:solidFill>
                          <a:latin typeface="Arial" panose="020B0604020202020204" pitchFamily="34" charset="0"/>
                          <a:cs typeface="Arial" panose="020B0604020202020204" pitchFamily="34" charset="0"/>
                        </a:rPr>
                        <a:t>208</a:t>
                      </a:r>
                    </a:p>
                  </a:txBody>
                  <a:tcPr marL="8610" marR="8610" marT="8610" marB="0" anchor="b">
                    <a:lnL>
                      <a:noFill/>
                    </a:lnL>
                    <a:lnR>
                      <a:noFill/>
                    </a:lnR>
                    <a:lnT>
                      <a:noFill/>
                    </a:lnT>
                    <a:lnB>
                      <a:noFill/>
                    </a:lnB>
                  </a:tcPr>
                </a:tc>
                <a:extLst>
                  <a:ext uri="{0D108BD9-81ED-4DB2-BD59-A6C34878D82A}">
                    <a16:rowId xmlns:a16="http://schemas.microsoft.com/office/drawing/2014/main" val="10002"/>
                  </a:ext>
                </a:extLst>
              </a:tr>
              <a:tr h="710051">
                <a:tc>
                  <a:txBody>
                    <a:bodyPr/>
                    <a:lstStyle/>
                    <a:p>
                      <a:pPr algn="l" fontAlgn="b"/>
                      <a:r>
                        <a:rPr lang="en-US" sz="1800" b="0" i="0" u="none" strike="noStrike" dirty="0">
                          <a:solidFill>
                            <a:srgbClr val="000000"/>
                          </a:solidFill>
                          <a:latin typeface="Arial" panose="020B0604020202020204" pitchFamily="34" charset="0"/>
                          <a:cs typeface="Arial" panose="020B0604020202020204" pitchFamily="34" charset="0"/>
                        </a:rPr>
                        <a:t>2640 / Net FW - City Center</a:t>
                      </a:r>
                    </a:p>
                  </a:txBody>
                  <a:tcPr marL="8610" marR="8610" marT="8610" marB="0" anchor="b">
                    <a:lnL>
                      <a:noFill/>
                    </a:lnL>
                    <a:lnR>
                      <a:noFill/>
                    </a:lnR>
                    <a:lnT>
                      <a:noFill/>
                    </a:lnT>
                    <a:lnB>
                      <a:noFill/>
                    </a:lnB>
                  </a:tcPr>
                </a:tc>
                <a:tc>
                  <a:txBody>
                    <a:bodyPr/>
                    <a:lstStyle/>
                    <a:p>
                      <a:pPr algn="r" fontAlgn="b"/>
                      <a:r>
                        <a:rPr lang="en-US" sz="1800" b="0" i="0" u="none" strike="noStrike" dirty="0">
                          <a:solidFill>
                            <a:srgbClr val="000000"/>
                          </a:solidFill>
                          <a:latin typeface="Arial" panose="020B0604020202020204" pitchFamily="34" charset="0"/>
                          <a:cs typeface="Arial" panose="020B0604020202020204" pitchFamily="34" charset="0"/>
                        </a:rPr>
                        <a:t>169</a:t>
                      </a:r>
                    </a:p>
                  </a:txBody>
                  <a:tcPr marL="8610" marR="8610" marT="8610" marB="0" anchor="b">
                    <a:lnL>
                      <a:noFill/>
                    </a:lnL>
                    <a:lnR>
                      <a:noFill/>
                    </a:lnR>
                    <a:lnT>
                      <a:noFill/>
                    </a:lnT>
                    <a:lnB>
                      <a:noFill/>
                    </a:lnB>
                  </a:tcPr>
                </a:tc>
                <a:tc>
                  <a:txBody>
                    <a:bodyPr/>
                    <a:lstStyle/>
                    <a:p>
                      <a:pPr algn="r" fontAlgn="b"/>
                      <a:r>
                        <a:rPr lang="en-US" sz="1800" b="0" i="0" u="none" strike="noStrike">
                          <a:solidFill>
                            <a:srgbClr val="000000"/>
                          </a:solidFill>
                          <a:latin typeface="Arial" panose="020B0604020202020204" pitchFamily="34" charset="0"/>
                          <a:cs typeface="Arial" panose="020B0604020202020204" pitchFamily="34" charset="0"/>
                        </a:rPr>
                        <a:t>66</a:t>
                      </a:r>
                    </a:p>
                  </a:txBody>
                  <a:tcPr marL="8610" marR="8610" marT="8610" marB="0" anchor="b">
                    <a:lnL>
                      <a:noFill/>
                    </a:lnL>
                    <a:lnR>
                      <a:noFill/>
                    </a:lnR>
                    <a:lnT>
                      <a:noFill/>
                    </a:lnT>
                    <a:lnB>
                      <a:noFill/>
                    </a:lnB>
                  </a:tcPr>
                </a:tc>
                <a:tc>
                  <a:txBody>
                    <a:bodyPr/>
                    <a:lstStyle/>
                    <a:p>
                      <a:pPr algn="r" fontAlgn="b"/>
                      <a:r>
                        <a:rPr lang="en-US" sz="1800" b="0" i="0" u="none" strike="noStrike" dirty="0">
                          <a:solidFill>
                            <a:srgbClr val="000000"/>
                          </a:solidFill>
                          <a:latin typeface="Arial" panose="020B0604020202020204" pitchFamily="34" charset="0"/>
                          <a:cs typeface="Arial" panose="020B0604020202020204" pitchFamily="34" charset="0"/>
                        </a:rPr>
                        <a:t>-103</a:t>
                      </a:r>
                    </a:p>
                  </a:txBody>
                  <a:tcPr marL="8610" marR="8610" marT="8610" marB="0" anchor="b">
                    <a:lnL>
                      <a:noFill/>
                    </a:lnL>
                    <a:lnR>
                      <a:noFill/>
                    </a:lnR>
                    <a:lnT>
                      <a:noFill/>
                    </a:lnT>
                    <a:lnB>
                      <a:noFill/>
                    </a:lnB>
                  </a:tcPr>
                </a:tc>
                <a:extLst>
                  <a:ext uri="{0D108BD9-81ED-4DB2-BD59-A6C34878D82A}">
                    <a16:rowId xmlns:a16="http://schemas.microsoft.com/office/drawing/2014/main" val="10003"/>
                  </a:ext>
                </a:extLst>
              </a:tr>
              <a:tr h="710051">
                <a:tc>
                  <a:txBody>
                    <a:bodyPr/>
                    <a:lstStyle/>
                    <a:p>
                      <a:pPr algn="l" fontAlgn="b"/>
                      <a:r>
                        <a:rPr lang="en-US" sz="1800" b="0" i="0" u="none" strike="noStrike" dirty="0">
                          <a:solidFill>
                            <a:srgbClr val="000000"/>
                          </a:solidFill>
                          <a:latin typeface="Arial" panose="020B0604020202020204" pitchFamily="34" charset="0"/>
                          <a:cs typeface="Arial" panose="020B0604020202020204" pitchFamily="34" charset="0"/>
                        </a:rPr>
                        <a:t>3227 / </a:t>
                      </a:r>
                      <a:r>
                        <a:rPr lang="en-US" sz="1800" b="0" i="0" u="none" strike="noStrike" dirty="0" err="1">
                          <a:solidFill>
                            <a:srgbClr val="000000"/>
                          </a:solidFill>
                          <a:latin typeface="Arial" panose="020B0604020202020204" pitchFamily="34" charset="0"/>
                          <a:cs typeface="Arial" panose="020B0604020202020204" pitchFamily="34" charset="0"/>
                        </a:rPr>
                        <a:t>Rapido</a:t>
                      </a:r>
                      <a:r>
                        <a:rPr lang="en-US" sz="1800" b="0" i="0" u="none" strike="noStrike" dirty="0">
                          <a:solidFill>
                            <a:srgbClr val="000000"/>
                          </a:solidFill>
                          <a:latin typeface="Arial" panose="020B0604020202020204" pitchFamily="34" charset="0"/>
                          <a:cs typeface="Arial" panose="020B0604020202020204" pitchFamily="34" charset="0"/>
                        </a:rPr>
                        <a:t> - TL Food Mart</a:t>
                      </a:r>
                    </a:p>
                  </a:txBody>
                  <a:tcPr marL="8610" marR="8610" marT="8610" marB="0" anchor="b">
                    <a:lnL>
                      <a:noFill/>
                    </a:lnL>
                    <a:lnR>
                      <a:noFill/>
                    </a:lnR>
                    <a:lnT>
                      <a:noFill/>
                    </a:lnT>
                    <a:lnB>
                      <a:noFill/>
                    </a:lnB>
                  </a:tcPr>
                </a:tc>
                <a:tc>
                  <a:txBody>
                    <a:bodyPr/>
                    <a:lstStyle/>
                    <a:p>
                      <a:pPr algn="r" fontAlgn="b"/>
                      <a:r>
                        <a:rPr lang="en-US" sz="1800" b="0" i="0" u="none" strike="noStrike" dirty="0">
                          <a:solidFill>
                            <a:srgbClr val="000000"/>
                          </a:solidFill>
                          <a:latin typeface="Arial" panose="020B0604020202020204" pitchFamily="34" charset="0"/>
                          <a:cs typeface="Arial" panose="020B0604020202020204" pitchFamily="34" charset="0"/>
                        </a:rPr>
                        <a:t>232</a:t>
                      </a:r>
                    </a:p>
                  </a:txBody>
                  <a:tcPr marL="8610" marR="8610" marT="8610" marB="0" anchor="b">
                    <a:lnL>
                      <a:noFill/>
                    </a:lnL>
                    <a:lnR>
                      <a:noFill/>
                    </a:lnR>
                    <a:lnT>
                      <a:noFill/>
                    </a:lnT>
                    <a:lnB>
                      <a:noFill/>
                    </a:lnB>
                  </a:tcPr>
                </a:tc>
                <a:tc>
                  <a:txBody>
                    <a:bodyPr/>
                    <a:lstStyle/>
                    <a:p>
                      <a:pPr algn="r" fontAlgn="b"/>
                      <a:r>
                        <a:rPr lang="en-US" sz="1800" b="0" i="0" u="none" strike="noStrike">
                          <a:solidFill>
                            <a:srgbClr val="000000"/>
                          </a:solidFill>
                          <a:latin typeface="Arial" panose="020B0604020202020204" pitchFamily="34" charset="0"/>
                          <a:cs typeface="Arial" panose="020B0604020202020204" pitchFamily="34" charset="0"/>
                        </a:rPr>
                        <a:t>1</a:t>
                      </a:r>
                    </a:p>
                  </a:txBody>
                  <a:tcPr marL="8610" marR="8610" marT="8610" marB="0" anchor="b">
                    <a:lnL>
                      <a:noFill/>
                    </a:lnL>
                    <a:lnR>
                      <a:noFill/>
                    </a:lnR>
                    <a:lnT>
                      <a:noFill/>
                    </a:lnT>
                    <a:lnB>
                      <a:noFill/>
                    </a:lnB>
                  </a:tcPr>
                </a:tc>
                <a:tc>
                  <a:txBody>
                    <a:bodyPr/>
                    <a:lstStyle/>
                    <a:p>
                      <a:pPr algn="r" fontAlgn="b"/>
                      <a:r>
                        <a:rPr lang="en-US" sz="1800" b="0" i="0" u="none" strike="noStrike">
                          <a:solidFill>
                            <a:srgbClr val="000000"/>
                          </a:solidFill>
                          <a:latin typeface="Arial" panose="020B0604020202020204" pitchFamily="34" charset="0"/>
                          <a:cs typeface="Arial" panose="020B0604020202020204" pitchFamily="34" charset="0"/>
                        </a:rPr>
                        <a:t>-231</a:t>
                      </a:r>
                    </a:p>
                  </a:txBody>
                  <a:tcPr marL="8610" marR="8610" marT="8610" marB="0" anchor="b">
                    <a:lnL>
                      <a:noFill/>
                    </a:lnL>
                    <a:lnR>
                      <a:noFill/>
                    </a:lnR>
                    <a:lnT>
                      <a:noFill/>
                    </a:lnT>
                    <a:lnB>
                      <a:noFill/>
                    </a:lnB>
                  </a:tcPr>
                </a:tc>
                <a:extLst>
                  <a:ext uri="{0D108BD9-81ED-4DB2-BD59-A6C34878D82A}">
                    <a16:rowId xmlns:a16="http://schemas.microsoft.com/office/drawing/2014/main" val="10004"/>
                  </a:ext>
                </a:extLst>
              </a:tr>
              <a:tr h="710051">
                <a:tc>
                  <a:txBody>
                    <a:bodyPr/>
                    <a:lstStyle/>
                    <a:p>
                      <a:pPr algn="l" fontAlgn="b"/>
                      <a:r>
                        <a:rPr lang="en-US" sz="1800" b="0" i="0" u="none" strike="noStrike">
                          <a:solidFill>
                            <a:srgbClr val="000000"/>
                          </a:solidFill>
                          <a:latin typeface="Arial" panose="020B0604020202020204" pitchFamily="34" charset="0"/>
                          <a:cs typeface="Arial" panose="020B0604020202020204" pitchFamily="34" charset="0"/>
                        </a:rPr>
                        <a:t>5549 / Conoco</a:t>
                      </a:r>
                    </a:p>
                  </a:txBody>
                  <a:tcPr marL="8610" marR="8610" marT="8610" marB="0" anchor="b">
                    <a:lnL>
                      <a:noFill/>
                    </a:lnL>
                    <a:lnR>
                      <a:noFill/>
                    </a:lnR>
                    <a:lnT>
                      <a:noFill/>
                    </a:lnT>
                    <a:lnB>
                      <a:noFill/>
                    </a:lnB>
                  </a:tcPr>
                </a:tc>
                <a:tc>
                  <a:txBody>
                    <a:bodyPr/>
                    <a:lstStyle/>
                    <a:p>
                      <a:pPr algn="r" fontAlgn="b"/>
                      <a:r>
                        <a:rPr lang="en-US" sz="1800" b="0" i="0" u="none" strike="noStrike" dirty="0">
                          <a:solidFill>
                            <a:srgbClr val="000000"/>
                          </a:solidFill>
                          <a:latin typeface="Arial" panose="020B0604020202020204" pitchFamily="34" charset="0"/>
                          <a:cs typeface="Arial" panose="020B0604020202020204" pitchFamily="34" charset="0"/>
                        </a:rPr>
                        <a:t>174</a:t>
                      </a:r>
                    </a:p>
                  </a:txBody>
                  <a:tcPr marL="8610" marR="8610" marT="8610" marB="0" anchor="b">
                    <a:lnL>
                      <a:noFill/>
                    </a:lnL>
                    <a:lnR>
                      <a:noFill/>
                    </a:lnR>
                    <a:lnT>
                      <a:noFill/>
                    </a:lnT>
                    <a:lnB>
                      <a:noFill/>
                    </a:lnB>
                  </a:tcPr>
                </a:tc>
                <a:tc>
                  <a:txBody>
                    <a:bodyPr/>
                    <a:lstStyle/>
                    <a:p>
                      <a:pPr algn="r" fontAlgn="b"/>
                      <a:r>
                        <a:rPr lang="en-US" sz="1800" b="0" i="0" u="none" strike="noStrike" dirty="0">
                          <a:solidFill>
                            <a:srgbClr val="000000"/>
                          </a:solidFill>
                          <a:latin typeface="Arial" panose="020B0604020202020204" pitchFamily="34" charset="0"/>
                          <a:cs typeface="Arial" panose="020B0604020202020204" pitchFamily="34" charset="0"/>
                        </a:rPr>
                        <a:t>2</a:t>
                      </a:r>
                    </a:p>
                  </a:txBody>
                  <a:tcPr marL="8610" marR="8610" marT="8610" marB="0" anchor="b">
                    <a:lnL>
                      <a:noFill/>
                    </a:lnL>
                    <a:lnR>
                      <a:noFill/>
                    </a:lnR>
                    <a:lnT>
                      <a:noFill/>
                    </a:lnT>
                    <a:lnB>
                      <a:noFill/>
                    </a:lnB>
                  </a:tcPr>
                </a:tc>
                <a:tc>
                  <a:txBody>
                    <a:bodyPr/>
                    <a:lstStyle/>
                    <a:p>
                      <a:pPr algn="r" fontAlgn="b"/>
                      <a:r>
                        <a:rPr lang="en-US" sz="1800" b="0" i="0" u="none" strike="noStrike" dirty="0">
                          <a:solidFill>
                            <a:srgbClr val="000000"/>
                          </a:solidFill>
                          <a:latin typeface="Arial" panose="020B0604020202020204" pitchFamily="34" charset="0"/>
                          <a:cs typeface="Arial" panose="020B0604020202020204" pitchFamily="34" charset="0"/>
                        </a:rPr>
                        <a:t>-172</a:t>
                      </a:r>
                    </a:p>
                  </a:txBody>
                  <a:tcPr marL="8610" marR="8610" marT="8610" marB="0" anchor="b">
                    <a:lnL>
                      <a:noFill/>
                    </a:lnL>
                    <a:lnR>
                      <a:noFill/>
                    </a:lnR>
                    <a:lnT>
                      <a:noFill/>
                    </a:lnT>
                    <a:lnB>
                      <a:noFill/>
                    </a:lnB>
                  </a:tcPr>
                </a:tc>
                <a:extLst>
                  <a:ext uri="{0D108BD9-81ED-4DB2-BD59-A6C34878D82A}">
                    <a16:rowId xmlns:a16="http://schemas.microsoft.com/office/drawing/2014/main" val="10005"/>
                  </a:ext>
                </a:extLst>
              </a:tr>
            </a:tbl>
          </a:graphicData>
        </a:graphic>
      </p:graphicFrame>
      <p:pic>
        <p:nvPicPr>
          <p:cNvPr id="5" name="Picture 4" descr="A picture containing drawing&#10;&#10;Description automatically generated">
            <a:extLst>
              <a:ext uri="{FF2B5EF4-FFF2-40B4-BE49-F238E27FC236}">
                <a16:creationId xmlns:a16="http://schemas.microsoft.com/office/drawing/2014/main" id="{5CD29830-AE9C-4B35-AF6E-56482E3B4327}"/>
              </a:ext>
            </a:extLst>
          </p:cNvPr>
          <p:cNvPicPr>
            <a:picLocks noChangeAspect="1"/>
          </p:cNvPicPr>
          <p:nvPr/>
        </p:nvPicPr>
        <p:blipFill>
          <a:blip r:embed="rId2"/>
          <a:stretch>
            <a:fillRect/>
          </a:stretch>
        </p:blipFill>
        <p:spPr>
          <a:xfrm>
            <a:off x="9648825" y="174440"/>
            <a:ext cx="2111739" cy="979657"/>
          </a:xfrm>
          <a:prstGeom prst="rect">
            <a:avLst/>
          </a:prstGeom>
        </p:spPr>
      </p:pic>
    </p:spTree>
    <p:extLst>
      <p:ext uri="{BB962C8B-B14F-4D97-AF65-F5344CB8AC3E}">
        <p14:creationId xmlns:p14="http://schemas.microsoft.com/office/powerpoint/2010/main" val="28612674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D838A91-7B2B-5744-9515-7E87DEB0EF3C}"/>
              </a:ext>
            </a:extLst>
          </p:cNvPr>
          <p:cNvSpPr>
            <a:spLocks noGrp="1"/>
          </p:cNvSpPr>
          <p:nvPr>
            <p:ph type="body" sz="quarter" idx="14"/>
          </p:nvPr>
        </p:nvSpPr>
        <p:spPr>
          <a:xfrm>
            <a:off x="421547" y="5027681"/>
            <a:ext cx="5454649" cy="701731"/>
          </a:xfrm>
        </p:spPr>
        <p:txBody>
          <a:bodyPr/>
          <a:lstStyle/>
          <a:p>
            <a:r>
              <a:rPr lang="en-US" dirty="0"/>
              <a:t>Welcome </a:t>
            </a:r>
          </a:p>
        </p:txBody>
      </p:sp>
      <p:sp>
        <p:nvSpPr>
          <p:cNvPr id="3" name="Content Placeholder 2">
            <a:extLst>
              <a:ext uri="{FF2B5EF4-FFF2-40B4-BE49-F238E27FC236}">
                <a16:creationId xmlns:a16="http://schemas.microsoft.com/office/drawing/2014/main" id="{56E42FC4-C920-B344-8EF1-9F7C051004C9}"/>
              </a:ext>
            </a:extLst>
          </p:cNvPr>
          <p:cNvSpPr>
            <a:spLocks noGrp="1"/>
          </p:cNvSpPr>
          <p:nvPr>
            <p:ph sz="quarter" idx="15"/>
          </p:nvPr>
        </p:nvSpPr>
        <p:spPr>
          <a:xfrm>
            <a:off x="1637512" y="5360896"/>
            <a:ext cx="5989409" cy="533400"/>
          </a:xfrm>
        </p:spPr>
        <p:txBody>
          <a:bodyPr/>
          <a:lstStyle/>
          <a:p>
            <a:r>
              <a:rPr lang="en-US" dirty="0"/>
              <a:t>PID 20 Members</a:t>
            </a:r>
          </a:p>
        </p:txBody>
      </p:sp>
    </p:spTree>
    <p:extLst>
      <p:ext uri="{BB962C8B-B14F-4D97-AF65-F5344CB8AC3E}">
        <p14:creationId xmlns:p14="http://schemas.microsoft.com/office/powerpoint/2010/main" val="2263177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Object 13">
            <a:extLst>
              <a:ext uri="{FF2B5EF4-FFF2-40B4-BE49-F238E27FC236}">
                <a16:creationId xmlns:a16="http://schemas.microsoft.com/office/drawing/2014/main" id="{DC282136-1B8B-49C1-98D8-16F9074065AA}"/>
              </a:ext>
            </a:extLst>
          </p:cNvPr>
          <p:cNvGraphicFramePr>
            <a:graphicFrameLocks noChangeAspect="1"/>
          </p:cNvGraphicFramePr>
          <p:nvPr>
            <p:extLst>
              <p:ext uri="{D42A27DB-BD31-4B8C-83A1-F6EECF244321}">
                <p14:modId xmlns:p14="http://schemas.microsoft.com/office/powerpoint/2010/main" val="682710729"/>
              </p:ext>
            </p:extLst>
          </p:nvPr>
        </p:nvGraphicFramePr>
        <p:xfrm>
          <a:off x="254590" y="1330420"/>
          <a:ext cx="8835622" cy="5354349"/>
        </p:xfrm>
        <a:graphic>
          <a:graphicData uri="http://schemas.openxmlformats.org/presentationml/2006/ole">
            <mc:AlternateContent xmlns:mc="http://schemas.openxmlformats.org/markup-compatibility/2006">
              <mc:Choice xmlns:v="urn:schemas-microsoft-com:vml" Requires="v">
                <p:oleObj spid="_x0000_s1029" name="Worksheet" r:id="rId4" imgW="7781969" imgH="6581559" progId="Excel.Sheet.12">
                  <p:embed/>
                </p:oleObj>
              </mc:Choice>
              <mc:Fallback>
                <p:oleObj name="Worksheet" r:id="rId4" imgW="7781969" imgH="6581559" progId="Excel.Sheet.12">
                  <p:embed/>
                  <p:pic>
                    <p:nvPicPr>
                      <p:cNvPr id="0" name=""/>
                      <p:cNvPicPr/>
                      <p:nvPr/>
                    </p:nvPicPr>
                    <p:blipFill>
                      <a:blip r:embed="rId5"/>
                      <a:stretch>
                        <a:fillRect/>
                      </a:stretch>
                    </p:blipFill>
                    <p:spPr>
                      <a:xfrm>
                        <a:off x="254590" y="1330420"/>
                        <a:ext cx="8835622" cy="5354349"/>
                      </a:xfrm>
                      <a:prstGeom prst="rect">
                        <a:avLst/>
                      </a:prstGeom>
                    </p:spPr>
                  </p:pic>
                </p:oleObj>
              </mc:Fallback>
            </mc:AlternateContent>
          </a:graphicData>
        </a:graphic>
      </p:graphicFrame>
      <p:sp>
        <p:nvSpPr>
          <p:cNvPr id="2" name="Text Placeholder 1">
            <a:extLst>
              <a:ext uri="{FF2B5EF4-FFF2-40B4-BE49-F238E27FC236}">
                <a16:creationId xmlns:a16="http://schemas.microsoft.com/office/drawing/2014/main" id="{E7CDAD29-8F5A-F342-817E-0CE8908A7F60}"/>
              </a:ext>
            </a:extLst>
          </p:cNvPr>
          <p:cNvSpPr>
            <a:spLocks noGrp="1"/>
          </p:cNvSpPr>
          <p:nvPr>
            <p:ph type="body" sz="quarter" idx="15"/>
          </p:nvPr>
        </p:nvSpPr>
        <p:spPr>
          <a:xfrm>
            <a:off x="326308" y="202334"/>
            <a:ext cx="9185245" cy="640054"/>
          </a:xfrm>
        </p:spPr>
        <p:txBody>
          <a:bodyPr/>
          <a:lstStyle/>
          <a:p>
            <a:r>
              <a:rPr lang="en-US" dirty="0"/>
              <a:t>PID 2020-2021 Budget</a:t>
            </a:r>
          </a:p>
        </p:txBody>
      </p:sp>
      <p:sp>
        <p:nvSpPr>
          <p:cNvPr id="3" name="Text Placeholder 2">
            <a:extLst>
              <a:ext uri="{FF2B5EF4-FFF2-40B4-BE49-F238E27FC236}">
                <a16:creationId xmlns:a16="http://schemas.microsoft.com/office/drawing/2014/main" id="{6CB4E2DB-405C-D940-B285-2A3C75FEA3F0}"/>
              </a:ext>
            </a:extLst>
          </p:cNvPr>
          <p:cNvSpPr>
            <a:spLocks noGrp="1"/>
          </p:cNvSpPr>
          <p:nvPr>
            <p:ph type="body" sz="quarter" idx="16"/>
          </p:nvPr>
        </p:nvSpPr>
        <p:spPr>
          <a:xfrm>
            <a:off x="691893" y="824165"/>
            <a:ext cx="7638285" cy="604781"/>
          </a:xfrm>
        </p:spPr>
        <p:txBody>
          <a:bodyPr/>
          <a:lstStyle/>
          <a:p>
            <a:r>
              <a:rPr lang="en-US" sz="3600" dirty="0"/>
              <a:t>To be approved by City Council </a:t>
            </a:r>
          </a:p>
        </p:txBody>
      </p:sp>
    </p:spTree>
    <p:extLst>
      <p:ext uri="{BB962C8B-B14F-4D97-AF65-F5344CB8AC3E}">
        <p14:creationId xmlns:p14="http://schemas.microsoft.com/office/powerpoint/2010/main" val="10887847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523530" y="328134"/>
            <a:ext cx="9499011" cy="757130"/>
          </a:xfrm>
        </p:spPr>
        <p:txBody>
          <a:bodyPr/>
          <a:lstStyle/>
          <a:p>
            <a:r>
              <a:rPr lang="en-US" dirty="0"/>
              <a:t>Open Forum</a:t>
            </a:r>
          </a:p>
        </p:txBody>
      </p:sp>
      <p:sp>
        <p:nvSpPr>
          <p:cNvPr id="3" name="Text Placeholder 2"/>
          <p:cNvSpPr>
            <a:spLocks noGrp="1"/>
          </p:cNvSpPr>
          <p:nvPr>
            <p:ph type="body" sz="quarter" idx="16"/>
          </p:nvPr>
        </p:nvSpPr>
        <p:spPr>
          <a:xfrm>
            <a:off x="1239087" y="858866"/>
            <a:ext cx="6607344" cy="661720"/>
          </a:xfrm>
        </p:spPr>
        <p:txBody>
          <a:bodyPr/>
          <a:lstStyle/>
          <a:p>
            <a:r>
              <a:rPr lang="en-US" dirty="0"/>
              <a:t>Questions and Answers</a:t>
            </a:r>
          </a:p>
        </p:txBody>
      </p:sp>
      <p:sp>
        <p:nvSpPr>
          <p:cNvPr id="4" name="Text Placeholder 3"/>
          <p:cNvSpPr>
            <a:spLocks noGrp="1"/>
          </p:cNvSpPr>
          <p:nvPr>
            <p:ph type="body" sz="quarter" idx="26"/>
          </p:nvPr>
        </p:nvSpPr>
        <p:spPr>
          <a:xfrm>
            <a:off x="523531" y="2016328"/>
            <a:ext cx="5868304" cy="424732"/>
          </a:xfrm>
        </p:spPr>
        <p:txBody>
          <a:bodyPr/>
          <a:lstStyle/>
          <a:p>
            <a:r>
              <a:rPr lang="en-US" dirty="0"/>
              <a:t>Open Discussion </a:t>
            </a:r>
          </a:p>
        </p:txBody>
      </p:sp>
      <p:sp>
        <p:nvSpPr>
          <p:cNvPr id="6" name="Text Placeholder 5"/>
          <p:cNvSpPr>
            <a:spLocks noGrp="1"/>
          </p:cNvSpPr>
          <p:nvPr>
            <p:ph type="body" sz="quarter" idx="37"/>
          </p:nvPr>
        </p:nvSpPr>
        <p:spPr>
          <a:xfrm>
            <a:off x="523531" y="2551837"/>
            <a:ext cx="4483169" cy="646331"/>
          </a:xfrm>
        </p:spPr>
        <p:txBody>
          <a:bodyPr/>
          <a:lstStyle/>
          <a:p>
            <a:r>
              <a:rPr lang="en-US" dirty="0"/>
              <a:t>Questions for the board, management, city or </a:t>
            </a:r>
            <a:r>
              <a:rPr lang="en-US" dirty="0" smtClean="0"/>
              <a:t>police/security</a:t>
            </a:r>
            <a:endParaRPr lang="en-US" dirty="0"/>
          </a:p>
        </p:txBody>
      </p:sp>
    </p:spTree>
    <p:extLst>
      <p:ext uri="{BB962C8B-B14F-4D97-AF65-F5344CB8AC3E}">
        <p14:creationId xmlns:p14="http://schemas.microsoft.com/office/powerpoint/2010/main" val="1041015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D838A91-7B2B-5744-9515-7E87DEB0EF3C}"/>
              </a:ext>
            </a:extLst>
          </p:cNvPr>
          <p:cNvSpPr>
            <a:spLocks noGrp="1"/>
          </p:cNvSpPr>
          <p:nvPr>
            <p:ph type="body" sz="quarter" idx="14"/>
          </p:nvPr>
        </p:nvSpPr>
        <p:spPr>
          <a:xfrm>
            <a:off x="421547" y="5027681"/>
            <a:ext cx="7422571" cy="1311128"/>
          </a:xfrm>
        </p:spPr>
        <p:txBody>
          <a:bodyPr/>
          <a:lstStyle/>
          <a:p>
            <a:r>
              <a:rPr lang="en-US" dirty="0"/>
              <a:t>Thank you for attending</a:t>
            </a:r>
          </a:p>
        </p:txBody>
      </p:sp>
      <p:sp>
        <p:nvSpPr>
          <p:cNvPr id="3" name="Content Placeholder 2">
            <a:extLst>
              <a:ext uri="{FF2B5EF4-FFF2-40B4-BE49-F238E27FC236}">
                <a16:creationId xmlns:a16="http://schemas.microsoft.com/office/drawing/2014/main" id="{56E42FC4-C920-B344-8EF1-9F7C051004C9}"/>
              </a:ext>
            </a:extLst>
          </p:cNvPr>
          <p:cNvSpPr>
            <a:spLocks noGrp="1"/>
          </p:cNvSpPr>
          <p:nvPr>
            <p:ph sz="quarter" idx="15"/>
          </p:nvPr>
        </p:nvSpPr>
        <p:spPr>
          <a:xfrm>
            <a:off x="1032828" y="5360896"/>
            <a:ext cx="7627078" cy="533400"/>
          </a:xfrm>
        </p:spPr>
        <p:txBody>
          <a:bodyPr/>
          <a:lstStyle/>
          <a:p>
            <a:r>
              <a:rPr lang="en-US" dirty="0"/>
              <a:t>PID 20 Annual Meeting</a:t>
            </a:r>
          </a:p>
        </p:txBody>
      </p:sp>
    </p:spTree>
    <p:extLst>
      <p:ext uri="{BB962C8B-B14F-4D97-AF65-F5344CB8AC3E}">
        <p14:creationId xmlns:p14="http://schemas.microsoft.com/office/powerpoint/2010/main" val="15267513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7CDAD29-8F5A-F342-817E-0CE8908A7F60}"/>
              </a:ext>
            </a:extLst>
          </p:cNvPr>
          <p:cNvSpPr>
            <a:spLocks noGrp="1"/>
          </p:cNvSpPr>
          <p:nvPr>
            <p:ph type="body" sz="quarter" idx="15"/>
          </p:nvPr>
        </p:nvSpPr>
        <p:spPr>
          <a:xfrm>
            <a:off x="523531" y="328134"/>
            <a:ext cx="11318845" cy="757130"/>
          </a:xfrm>
        </p:spPr>
        <p:txBody>
          <a:bodyPr/>
          <a:lstStyle/>
          <a:p>
            <a:r>
              <a:rPr lang="en-US" dirty="0"/>
              <a:t>PID Annual Meeting</a:t>
            </a:r>
          </a:p>
        </p:txBody>
      </p:sp>
      <p:sp>
        <p:nvSpPr>
          <p:cNvPr id="3" name="Text Placeholder 2">
            <a:extLst>
              <a:ext uri="{FF2B5EF4-FFF2-40B4-BE49-F238E27FC236}">
                <a16:creationId xmlns:a16="http://schemas.microsoft.com/office/drawing/2014/main" id="{6CB4E2DB-405C-D940-B285-2A3C75FEA3F0}"/>
              </a:ext>
            </a:extLst>
          </p:cNvPr>
          <p:cNvSpPr>
            <a:spLocks noGrp="1"/>
          </p:cNvSpPr>
          <p:nvPr>
            <p:ph type="body" sz="quarter" idx="16"/>
          </p:nvPr>
        </p:nvSpPr>
        <p:spPr/>
        <p:txBody>
          <a:bodyPr/>
          <a:lstStyle/>
          <a:p>
            <a:r>
              <a:rPr lang="en-US" dirty="0"/>
              <a:t>Agenda Review</a:t>
            </a:r>
          </a:p>
        </p:txBody>
      </p:sp>
      <p:sp>
        <p:nvSpPr>
          <p:cNvPr id="6" name="Text Placeholder 5">
            <a:extLst>
              <a:ext uri="{FF2B5EF4-FFF2-40B4-BE49-F238E27FC236}">
                <a16:creationId xmlns:a16="http://schemas.microsoft.com/office/drawing/2014/main" id="{32020343-4D9C-7548-A7F4-D512BD59F0E7}"/>
              </a:ext>
            </a:extLst>
          </p:cNvPr>
          <p:cNvSpPr>
            <a:spLocks noGrp="1"/>
          </p:cNvSpPr>
          <p:nvPr>
            <p:ph type="body" sz="quarter" idx="37"/>
          </p:nvPr>
        </p:nvSpPr>
        <p:spPr>
          <a:xfrm>
            <a:off x="523531" y="2453523"/>
            <a:ext cx="7517810" cy="5224507"/>
          </a:xfrm>
        </p:spPr>
        <p:txBody>
          <a:bodyPr/>
          <a:lstStyle/>
          <a:p>
            <a:pPr marL="0" indent="0">
              <a:lnSpc>
                <a:spcPct val="100000"/>
              </a:lnSpc>
              <a:buNone/>
            </a:pPr>
            <a:endParaRPr lang="en-US" dirty="0"/>
          </a:p>
          <a:p>
            <a:pPr marL="400050" indent="-400050">
              <a:lnSpc>
                <a:spcPct val="100000"/>
              </a:lnSpc>
              <a:buFont typeface="+mj-lt"/>
              <a:buAutoNum type="romanUcPeriod"/>
            </a:pPr>
            <a:r>
              <a:rPr lang="en-US" dirty="0"/>
              <a:t>Welcome and Introductions</a:t>
            </a:r>
          </a:p>
          <a:p>
            <a:pPr lvl="1">
              <a:lnSpc>
                <a:spcPct val="100000"/>
              </a:lnSpc>
            </a:pPr>
            <a:r>
              <a:rPr lang="en-US" sz="1800" b="0" dirty="0">
                <a:solidFill>
                  <a:schemeClr val="bg2">
                    <a:lumMod val="25000"/>
                  </a:schemeClr>
                </a:solidFill>
              </a:rPr>
              <a:t>Board Introductions and role review</a:t>
            </a:r>
          </a:p>
          <a:p>
            <a:pPr lvl="1">
              <a:lnSpc>
                <a:spcPct val="100000"/>
              </a:lnSpc>
            </a:pPr>
            <a:r>
              <a:rPr lang="en-US" sz="1800" b="0" dirty="0">
                <a:solidFill>
                  <a:schemeClr val="bg2">
                    <a:lumMod val="25000"/>
                  </a:schemeClr>
                </a:solidFill>
              </a:rPr>
              <a:t>City of Fort Worth PID Administration</a:t>
            </a:r>
          </a:p>
          <a:p>
            <a:pPr lvl="1">
              <a:lnSpc>
                <a:spcPct val="100000"/>
              </a:lnSpc>
            </a:pPr>
            <a:r>
              <a:rPr lang="en-US" sz="1800" b="0" dirty="0">
                <a:solidFill>
                  <a:schemeClr val="bg2">
                    <a:lumMod val="25000"/>
                  </a:schemeClr>
                </a:solidFill>
              </a:rPr>
              <a:t>Management introductions and role review</a:t>
            </a:r>
            <a:endParaRPr lang="en-US" sz="1800" dirty="0">
              <a:solidFill>
                <a:schemeClr val="bg2">
                  <a:lumMod val="25000"/>
                </a:schemeClr>
              </a:solidFill>
            </a:endParaRPr>
          </a:p>
          <a:p>
            <a:pPr marL="400050" indent="-400050">
              <a:lnSpc>
                <a:spcPct val="100000"/>
              </a:lnSpc>
              <a:buFont typeface="+mj-lt"/>
              <a:buAutoNum type="romanUcPeriod"/>
            </a:pPr>
            <a:r>
              <a:rPr lang="en-US" dirty="0"/>
              <a:t>Guest Speakers</a:t>
            </a:r>
          </a:p>
          <a:p>
            <a:pPr marL="800100" lvl="1" indent="-400050">
              <a:lnSpc>
                <a:spcPct val="100000"/>
              </a:lnSpc>
            </a:pPr>
            <a:r>
              <a:rPr lang="en-US" sz="1800" b="0" dirty="0">
                <a:solidFill>
                  <a:schemeClr val="bg2">
                    <a:lumMod val="25000"/>
                  </a:schemeClr>
                </a:solidFill>
              </a:rPr>
              <a:t>Barry Smith- PID 20 Advisory Board Member</a:t>
            </a:r>
          </a:p>
          <a:p>
            <a:pPr marL="800100" lvl="1" indent="-400050">
              <a:lnSpc>
                <a:spcPct val="100000"/>
              </a:lnSpc>
            </a:pPr>
            <a:r>
              <a:rPr lang="en-US" sz="1800" b="0" dirty="0">
                <a:solidFill>
                  <a:schemeClr val="bg2">
                    <a:lumMod val="25000"/>
                  </a:schemeClr>
                </a:solidFill>
              </a:rPr>
              <a:t>SGT Dalton Webb – Fort Worth Police Department</a:t>
            </a:r>
          </a:p>
          <a:p>
            <a:pPr marL="800100" lvl="1" indent="-400050">
              <a:lnSpc>
                <a:spcPct val="100000"/>
              </a:lnSpc>
            </a:pPr>
            <a:r>
              <a:rPr lang="en-US" sz="1800" b="0" dirty="0">
                <a:solidFill>
                  <a:schemeClr val="bg2">
                    <a:lumMod val="25000"/>
                  </a:schemeClr>
                </a:solidFill>
              </a:rPr>
              <a:t>Scott Westmoreland- Texas Industrial Security</a:t>
            </a:r>
          </a:p>
          <a:p>
            <a:pPr marL="400050" indent="-400050">
              <a:lnSpc>
                <a:spcPct val="100000"/>
              </a:lnSpc>
              <a:buFont typeface="+mj-lt"/>
              <a:buAutoNum type="romanUcPeriod"/>
            </a:pPr>
            <a:r>
              <a:rPr lang="en-US" dirty="0"/>
              <a:t>2020-2021 Budget Review</a:t>
            </a:r>
          </a:p>
          <a:p>
            <a:pPr marL="400050" indent="-400050">
              <a:lnSpc>
                <a:spcPct val="100000"/>
              </a:lnSpc>
              <a:buFont typeface="+mj-lt"/>
              <a:buAutoNum type="romanUcPeriod"/>
            </a:pPr>
            <a:r>
              <a:rPr lang="en-US" dirty="0"/>
              <a:t>Open Forum for Discussion </a:t>
            </a:r>
          </a:p>
          <a:p>
            <a:pPr marL="400050" indent="-400050">
              <a:lnSpc>
                <a:spcPct val="100000"/>
              </a:lnSpc>
              <a:buFont typeface="+mj-lt"/>
              <a:buAutoNum type="romanUcPeriod"/>
            </a:pPr>
            <a:r>
              <a:rPr lang="en-US" dirty="0"/>
              <a:t>Adjournment</a:t>
            </a:r>
          </a:p>
          <a:p>
            <a:pPr marL="400050" indent="-400050">
              <a:lnSpc>
                <a:spcPct val="100000"/>
              </a:lnSpc>
              <a:buFont typeface="+mj-lt"/>
              <a:buAutoNum type="romanUcPeriod"/>
            </a:pPr>
            <a:endParaRPr lang="en-US" dirty="0"/>
          </a:p>
          <a:p>
            <a:pPr marL="800100" lvl="1" indent="-400050">
              <a:lnSpc>
                <a:spcPct val="100000"/>
              </a:lnSpc>
              <a:buFont typeface="+mj-lt"/>
              <a:buAutoNum type="romanUcPeriod"/>
            </a:pPr>
            <a:endParaRPr lang="en-US" dirty="0"/>
          </a:p>
          <a:p>
            <a:pPr marL="800100" lvl="1" indent="-400050">
              <a:lnSpc>
                <a:spcPct val="100000"/>
              </a:lnSpc>
              <a:buFont typeface="+mj-lt"/>
              <a:buAutoNum type="romanUcPeriod"/>
            </a:pPr>
            <a:endParaRPr lang="en-US" dirty="0"/>
          </a:p>
          <a:p>
            <a:pPr marL="457200" lvl="1" indent="0">
              <a:lnSpc>
                <a:spcPct val="100000"/>
              </a:lnSpc>
              <a:buNone/>
            </a:pPr>
            <a:endParaRPr lang="en-US" sz="1400" b="0" dirty="0"/>
          </a:p>
        </p:txBody>
      </p:sp>
      <p:pic>
        <p:nvPicPr>
          <p:cNvPr id="7" name="Picture 6">
            <a:extLst>
              <a:ext uri="{FF2B5EF4-FFF2-40B4-BE49-F238E27FC236}">
                <a16:creationId xmlns:a16="http://schemas.microsoft.com/office/drawing/2014/main" id="{C0EDFA5B-754D-49CC-89A6-502142D7B3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31188" y="250544"/>
            <a:ext cx="3787833" cy="1183687"/>
          </a:xfrm>
          <a:prstGeom prst="rect">
            <a:avLst/>
          </a:prstGeom>
        </p:spPr>
      </p:pic>
      <p:sp>
        <p:nvSpPr>
          <p:cNvPr id="5" name="Text Placeholder 4">
            <a:extLst>
              <a:ext uri="{FF2B5EF4-FFF2-40B4-BE49-F238E27FC236}">
                <a16:creationId xmlns:a16="http://schemas.microsoft.com/office/drawing/2014/main" id="{6FF008E7-14B5-4C93-87B6-2DF182F0AB2F}"/>
              </a:ext>
            </a:extLst>
          </p:cNvPr>
          <p:cNvSpPr>
            <a:spLocks noGrp="1"/>
          </p:cNvSpPr>
          <p:nvPr>
            <p:ph type="body" sz="quarter" idx="26"/>
          </p:nvPr>
        </p:nvSpPr>
        <p:spPr/>
        <p:txBody>
          <a:bodyPr/>
          <a:lstStyle/>
          <a:p>
            <a:r>
              <a:rPr lang="en-US" dirty="0"/>
              <a:t>Today’s Topics </a:t>
            </a:r>
          </a:p>
        </p:txBody>
      </p:sp>
    </p:spTree>
    <p:extLst>
      <p:ext uri="{BB962C8B-B14F-4D97-AF65-F5344CB8AC3E}">
        <p14:creationId xmlns:p14="http://schemas.microsoft.com/office/powerpoint/2010/main" val="1601814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12CFF10-3D1C-0E4F-9CA3-08AC7D83C99B}"/>
              </a:ext>
            </a:extLst>
          </p:cNvPr>
          <p:cNvSpPr>
            <a:spLocks noGrp="1"/>
          </p:cNvSpPr>
          <p:nvPr>
            <p:ph type="body" sz="quarter" idx="16"/>
          </p:nvPr>
        </p:nvSpPr>
        <p:spPr>
          <a:xfrm>
            <a:off x="1873268" y="842388"/>
            <a:ext cx="7172120" cy="661720"/>
          </a:xfrm>
        </p:spPr>
        <p:txBody>
          <a:bodyPr/>
          <a:lstStyle/>
          <a:p>
            <a:r>
              <a:rPr lang="en-US" dirty="0"/>
              <a:t>PID 20 Advisory Board </a:t>
            </a:r>
          </a:p>
        </p:txBody>
      </p:sp>
      <p:sp>
        <p:nvSpPr>
          <p:cNvPr id="4" name="Picture Placeholder 3">
            <a:extLst>
              <a:ext uri="{FF2B5EF4-FFF2-40B4-BE49-F238E27FC236}">
                <a16:creationId xmlns:a16="http://schemas.microsoft.com/office/drawing/2014/main" id="{8D669CB4-0B3E-A244-B975-9AE672F3E953}"/>
              </a:ext>
            </a:extLst>
          </p:cNvPr>
          <p:cNvSpPr>
            <a:spLocks noGrp="1"/>
          </p:cNvSpPr>
          <p:nvPr>
            <p:ph type="pic" sz="quarter" idx="19"/>
          </p:nvPr>
        </p:nvSpPr>
        <p:spPr/>
      </p:sp>
      <p:sp>
        <p:nvSpPr>
          <p:cNvPr id="5" name="Text Placeholder 4">
            <a:extLst>
              <a:ext uri="{FF2B5EF4-FFF2-40B4-BE49-F238E27FC236}">
                <a16:creationId xmlns:a16="http://schemas.microsoft.com/office/drawing/2014/main" id="{4E7452CF-4701-FE4E-84A6-B21665D89EA3}"/>
              </a:ext>
            </a:extLst>
          </p:cNvPr>
          <p:cNvSpPr>
            <a:spLocks noGrp="1"/>
          </p:cNvSpPr>
          <p:nvPr>
            <p:ph type="body" sz="quarter" idx="26"/>
          </p:nvPr>
        </p:nvSpPr>
        <p:spPr>
          <a:xfrm>
            <a:off x="523531" y="2016328"/>
            <a:ext cx="6155175" cy="424732"/>
          </a:xfrm>
        </p:spPr>
        <p:txBody>
          <a:bodyPr/>
          <a:lstStyle/>
          <a:p>
            <a:r>
              <a:rPr lang="en-US" dirty="0"/>
              <a:t> PID 20 Advisory Board Members </a:t>
            </a:r>
          </a:p>
        </p:txBody>
      </p:sp>
      <p:sp>
        <p:nvSpPr>
          <p:cNvPr id="7" name="Text Placeholder 6">
            <a:extLst>
              <a:ext uri="{FF2B5EF4-FFF2-40B4-BE49-F238E27FC236}">
                <a16:creationId xmlns:a16="http://schemas.microsoft.com/office/drawing/2014/main" id="{B5597C1B-D626-5843-837F-1B67AAD770AD}"/>
              </a:ext>
            </a:extLst>
          </p:cNvPr>
          <p:cNvSpPr>
            <a:spLocks noGrp="1"/>
          </p:cNvSpPr>
          <p:nvPr>
            <p:ph type="body" sz="quarter" idx="37"/>
          </p:nvPr>
        </p:nvSpPr>
        <p:spPr>
          <a:xfrm>
            <a:off x="523531" y="2549210"/>
            <a:ext cx="11300916" cy="1477328"/>
          </a:xfrm>
        </p:spPr>
        <p:txBody>
          <a:bodyPr/>
          <a:lstStyle/>
          <a:p>
            <a:pPr marL="331470"/>
            <a:r>
              <a:rPr lang="en-US" dirty="0"/>
              <a:t>Barry Smith</a:t>
            </a:r>
          </a:p>
          <a:p>
            <a:pPr marL="331470"/>
            <a:r>
              <a:rPr lang="en-US" dirty="0"/>
              <a:t>Bill Kiker</a:t>
            </a:r>
          </a:p>
          <a:p>
            <a:pPr marL="331470"/>
            <a:r>
              <a:rPr lang="en-US" dirty="0"/>
              <a:t>Dale Uberman</a:t>
            </a:r>
          </a:p>
          <a:p>
            <a:pPr marL="331470"/>
            <a:r>
              <a:rPr lang="en-US" dirty="0"/>
              <a:t>Debbie Hobbs</a:t>
            </a:r>
          </a:p>
          <a:p>
            <a:pPr marL="331470"/>
            <a:r>
              <a:rPr lang="en-US" dirty="0"/>
              <a:t>Jason Ray</a:t>
            </a:r>
          </a:p>
        </p:txBody>
      </p:sp>
      <p:sp>
        <p:nvSpPr>
          <p:cNvPr id="2" name="Text Placeholder 1">
            <a:extLst>
              <a:ext uri="{FF2B5EF4-FFF2-40B4-BE49-F238E27FC236}">
                <a16:creationId xmlns:a16="http://schemas.microsoft.com/office/drawing/2014/main" id="{B9CF9304-5D73-734F-ABD2-368A0967C0EB}"/>
              </a:ext>
            </a:extLst>
          </p:cNvPr>
          <p:cNvSpPr>
            <a:spLocks noGrp="1"/>
          </p:cNvSpPr>
          <p:nvPr>
            <p:ph type="body" sz="quarter" idx="15"/>
          </p:nvPr>
        </p:nvSpPr>
        <p:spPr>
          <a:xfrm>
            <a:off x="0" y="308929"/>
            <a:ext cx="8181198" cy="757130"/>
          </a:xfrm>
        </p:spPr>
        <p:txBody>
          <a:bodyPr/>
          <a:lstStyle/>
          <a:p>
            <a:r>
              <a:rPr lang="en-US" dirty="0"/>
              <a:t>Welcome &amp; Introductions</a:t>
            </a:r>
          </a:p>
        </p:txBody>
      </p:sp>
      <p:pic>
        <p:nvPicPr>
          <p:cNvPr id="8" name="Picture 7">
            <a:extLst>
              <a:ext uri="{FF2B5EF4-FFF2-40B4-BE49-F238E27FC236}">
                <a16:creationId xmlns:a16="http://schemas.microsoft.com/office/drawing/2014/main" id="{4F8C4E8F-73B1-4B77-A438-33AED45034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206" y="4982225"/>
            <a:ext cx="3787833" cy="1183687"/>
          </a:xfrm>
          <a:prstGeom prst="rect">
            <a:avLst/>
          </a:prstGeom>
        </p:spPr>
      </p:pic>
    </p:spTree>
    <p:extLst>
      <p:ext uri="{BB962C8B-B14F-4D97-AF65-F5344CB8AC3E}">
        <p14:creationId xmlns:p14="http://schemas.microsoft.com/office/powerpoint/2010/main" val="1278096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12CFF10-3D1C-0E4F-9CA3-08AC7D83C99B}"/>
              </a:ext>
            </a:extLst>
          </p:cNvPr>
          <p:cNvSpPr>
            <a:spLocks noGrp="1"/>
          </p:cNvSpPr>
          <p:nvPr>
            <p:ph type="body" sz="quarter" idx="16"/>
          </p:nvPr>
        </p:nvSpPr>
        <p:spPr>
          <a:xfrm>
            <a:off x="1873268" y="842388"/>
            <a:ext cx="7172120" cy="661720"/>
          </a:xfrm>
        </p:spPr>
        <p:txBody>
          <a:bodyPr/>
          <a:lstStyle/>
          <a:p>
            <a:r>
              <a:rPr lang="en-US" dirty="0"/>
              <a:t>City of Fort Worth</a:t>
            </a:r>
          </a:p>
        </p:txBody>
      </p:sp>
      <p:sp>
        <p:nvSpPr>
          <p:cNvPr id="4" name="Picture Placeholder 3">
            <a:extLst>
              <a:ext uri="{FF2B5EF4-FFF2-40B4-BE49-F238E27FC236}">
                <a16:creationId xmlns:a16="http://schemas.microsoft.com/office/drawing/2014/main" id="{8D669CB4-0B3E-A244-B975-9AE672F3E953}"/>
              </a:ext>
            </a:extLst>
          </p:cNvPr>
          <p:cNvSpPr>
            <a:spLocks noGrp="1"/>
          </p:cNvSpPr>
          <p:nvPr>
            <p:ph type="pic" sz="quarter" idx="19"/>
          </p:nvPr>
        </p:nvSpPr>
        <p:spPr>
          <a:xfrm>
            <a:off x="5822196" y="-187"/>
            <a:ext cx="6369804" cy="3190816"/>
          </a:xfrm>
        </p:spPr>
      </p:sp>
      <p:sp>
        <p:nvSpPr>
          <p:cNvPr id="5" name="Text Placeholder 4">
            <a:extLst>
              <a:ext uri="{FF2B5EF4-FFF2-40B4-BE49-F238E27FC236}">
                <a16:creationId xmlns:a16="http://schemas.microsoft.com/office/drawing/2014/main" id="{4E7452CF-4701-FE4E-84A6-B21665D89EA3}"/>
              </a:ext>
            </a:extLst>
          </p:cNvPr>
          <p:cNvSpPr>
            <a:spLocks noGrp="1"/>
          </p:cNvSpPr>
          <p:nvPr>
            <p:ph type="body" sz="quarter" idx="26"/>
          </p:nvPr>
        </p:nvSpPr>
        <p:spPr>
          <a:xfrm>
            <a:off x="523531" y="2016328"/>
            <a:ext cx="9185245" cy="424732"/>
          </a:xfrm>
        </p:spPr>
        <p:txBody>
          <a:bodyPr/>
          <a:lstStyle/>
          <a:p>
            <a:r>
              <a:rPr lang="en-US" dirty="0"/>
              <a:t>City of Fort Worth Administration</a:t>
            </a:r>
          </a:p>
        </p:txBody>
      </p:sp>
      <p:sp>
        <p:nvSpPr>
          <p:cNvPr id="7" name="Text Placeholder 6">
            <a:extLst>
              <a:ext uri="{FF2B5EF4-FFF2-40B4-BE49-F238E27FC236}">
                <a16:creationId xmlns:a16="http://schemas.microsoft.com/office/drawing/2014/main" id="{B5597C1B-D626-5843-837F-1B67AAD770AD}"/>
              </a:ext>
            </a:extLst>
          </p:cNvPr>
          <p:cNvSpPr>
            <a:spLocks noGrp="1"/>
          </p:cNvSpPr>
          <p:nvPr>
            <p:ph type="body" sz="quarter" idx="37"/>
          </p:nvPr>
        </p:nvSpPr>
        <p:spPr>
          <a:xfrm>
            <a:off x="523531" y="2953280"/>
            <a:ext cx="11300916" cy="1200329"/>
          </a:xfrm>
        </p:spPr>
        <p:txBody>
          <a:bodyPr/>
          <a:lstStyle/>
          <a:p>
            <a:pPr marL="331470"/>
            <a:r>
              <a:rPr lang="en-US" dirty="0"/>
              <a:t>Crystal Hinojosa- Senior Contract Compliance Specialist- PID Administrator </a:t>
            </a:r>
          </a:p>
          <a:p>
            <a:pPr marL="331470"/>
            <a:r>
              <a:rPr lang="en-US" dirty="0"/>
              <a:t>Terri Terry- Accountant for PIDs</a:t>
            </a:r>
          </a:p>
          <a:p>
            <a:pPr marL="331470"/>
            <a:r>
              <a:rPr lang="en-US" dirty="0"/>
              <a:t>Robert </a:t>
            </a:r>
            <a:r>
              <a:rPr lang="en-US" dirty="0" err="1"/>
              <a:t>Sturns</a:t>
            </a:r>
            <a:r>
              <a:rPr lang="en-US" dirty="0"/>
              <a:t> – Director of Economic Development</a:t>
            </a:r>
          </a:p>
          <a:p>
            <a:pPr marL="331470"/>
            <a:endParaRPr lang="en-US" dirty="0"/>
          </a:p>
        </p:txBody>
      </p:sp>
      <p:sp>
        <p:nvSpPr>
          <p:cNvPr id="2" name="Text Placeholder 1">
            <a:extLst>
              <a:ext uri="{FF2B5EF4-FFF2-40B4-BE49-F238E27FC236}">
                <a16:creationId xmlns:a16="http://schemas.microsoft.com/office/drawing/2014/main" id="{B9CF9304-5D73-734F-ABD2-368A0967C0EB}"/>
              </a:ext>
            </a:extLst>
          </p:cNvPr>
          <p:cNvSpPr>
            <a:spLocks noGrp="1"/>
          </p:cNvSpPr>
          <p:nvPr>
            <p:ph type="body" sz="quarter" idx="15"/>
          </p:nvPr>
        </p:nvSpPr>
        <p:spPr>
          <a:xfrm>
            <a:off x="0" y="308929"/>
            <a:ext cx="8181198" cy="757130"/>
          </a:xfrm>
        </p:spPr>
        <p:txBody>
          <a:bodyPr/>
          <a:lstStyle/>
          <a:p>
            <a:r>
              <a:rPr lang="en-US" dirty="0"/>
              <a:t>Welcome &amp; Introductions</a:t>
            </a:r>
          </a:p>
        </p:txBody>
      </p:sp>
      <p:pic>
        <p:nvPicPr>
          <p:cNvPr id="13" name="Picture 12" descr="A picture containing drawing&#10;&#10;Description automatically generated">
            <a:extLst>
              <a:ext uri="{FF2B5EF4-FFF2-40B4-BE49-F238E27FC236}">
                <a16:creationId xmlns:a16="http://schemas.microsoft.com/office/drawing/2014/main" id="{2F7E04C4-0796-4E26-9846-F962180E2B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331" y="5160194"/>
            <a:ext cx="2762817" cy="1169585"/>
          </a:xfrm>
          <a:prstGeom prst="rect">
            <a:avLst/>
          </a:prstGeom>
        </p:spPr>
      </p:pic>
    </p:spTree>
    <p:extLst>
      <p:ext uri="{BB962C8B-B14F-4D97-AF65-F5344CB8AC3E}">
        <p14:creationId xmlns:p14="http://schemas.microsoft.com/office/powerpoint/2010/main" val="257255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12CFF10-3D1C-0E4F-9CA3-08AC7D83C99B}"/>
              </a:ext>
            </a:extLst>
          </p:cNvPr>
          <p:cNvSpPr>
            <a:spLocks noGrp="1"/>
          </p:cNvSpPr>
          <p:nvPr>
            <p:ph type="body" sz="quarter" idx="16"/>
          </p:nvPr>
        </p:nvSpPr>
        <p:spPr>
          <a:xfrm>
            <a:off x="1873268" y="842388"/>
            <a:ext cx="7172120" cy="661720"/>
          </a:xfrm>
        </p:spPr>
        <p:txBody>
          <a:bodyPr/>
          <a:lstStyle/>
          <a:p>
            <a:r>
              <a:rPr lang="en-US" dirty="0"/>
              <a:t>Management Contractor</a:t>
            </a:r>
          </a:p>
        </p:txBody>
      </p:sp>
      <p:sp>
        <p:nvSpPr>
          <p:cNvPr id="4" name="Picture Placeholder 3">
            <a:extLst>
              <a:ext uri="{FF2B5EF4-FFF2-40B4-BE49-F238E27FC236}">
                <a16:creationId xmlns:a16="http://schemas.microsoft.com/office/drawing/2014/main" id="{8D669CB4-0B3E-A244-B975-9AE672F3E953}"/>
              </a:ext>
            </a:extLst>
          </p:cNvPr>
          <p:cNvSpPr>
            <a:spLocks noGrp="1"/>
          </p:cNvSpPr>
          <p:nvPr>
            <p:ph type="pic" sz="quarter" idx="19"/>
          </p:nvPr>
        </p:nvSpPr>
        <p:spPr/>
      </p:sp>
      <p:sp>
        <p:nvSpPr>
          <p:cNvPr id="5" name="Text Placeholder 4">
            <a:extLst>
              <a:ext uri="{FF2B5EF4-FFF2-40B4-BE49-F238E27FC236}">
                <a16:creationId xmlns:a16="http://schemas.microsoft.com/office/drawing/2014/main" id="{4E7452CF-4701-FE4E-84A6-B21665D89EA3}"/>
              </a:ext>
            </a:extLst>
          </p:cNvPr>
          <p:cNvSpPr>
            <a:spLocks noGrp="1"/>
          </p:cNvSpPr>
          <p:nvPr>
            <p:ph type="body" sz="quarter" idx="26"/>
          </p:nvPr>
        </p:nvSpPr>
        <p:spPr>
          <a:xfrm>
            <a:off x="523531" y="2016328"/>
            <a:ext cx="9185245" cy="424732"/>
          </a:xfrm>
        </p:spPr>
        <p:txBody>
          <a:bodyPr/>
          <a:lstStyle/>
          <a:p>
            <a:r>
              <a:rPr lang="en-US" dirty="0"/>
              <a:t>Management through FirstService Residential</a:t>
            </a:r>
          </a:p>
        </p:txBody>
      </p:sp>
      <p:sp>
        <p:nvSpPr>
          <p:cNvPr id="7" name="Text Placeholder 6">
            <a:extLst>
              <a:ext uri="{FF2B5EF4-FFF2-40B4-BE49-F238E27FC236}">
                <a16:creationId xmlns:a16="http://schemas.microsoft.com/office/drawing/2014/main" id="{B5597C1B-D626-5843-837F-1B67AAD770AD}"/>
              </a:ext>
            </a:extLst>
          </p:cNvPr>
          <p:cNvSpPr>
            <a:spLocks noGrp="1"/>
          </p:cNvSpPr>
          <p:nvPr>
            <p:ph type="body" sz="quarter" idx="37"/>
          </p:nvPr>
        </p:nvSpPr>
        <p:spPr>
          <a:xfrm>
            <a:off x="523531" y="2549210"/>
            <a:ext cx="11300916" cy="923330"/>
          </a:xfrm>
        </p:spPr>
        <p:txBody>
          <a:bodyPr/>
          <a:lstStyle/>
          <a:p>
            <a:pPr marL="331470"/>
            <a:r>
              <a:rPr lang="en-US" dirty="0"/>
              <a:t>Robin Willits- General Manager</a:t>
            </a:r>
          </a:p>
          <a:p>
            <a:pPr marL="331470"/>
            <a:r>
              <a:rPr lang="en-US" dirty="0"/>
              <a:t>Davita Harless- Client Accountant </a:t>
            </a:r>
          </a:p>
          <a:p>
            <a:pPr marL="331470"/>
            <a:r>
              <a:rPr lang="en-US" dirty="0"/>
              <a:t>Kendall S. Abbott, SCM, CMCA, AMS, DCAL Senior Regional Director </a:t>
            </a:r>
          </a:p>
        </p:txBody>
      </p:sp>
      <p:sp>
        <p:nvSpPr>
          <p:cNvPr id="2" name="Text Placeholder 1">
            <a:extLst>
              <a:ext uri="{FF2B5EF4-FFF2-40B4-BE49-F238E27FC236}">
                <a16:creationId xmlns:a16="http://schemas.microsoft.com/office/drawing/2014/main" id="{B9CF9304-5D73-734F-ABD2-368A0967C0EB}"/>
              </a:ext>
            </a:extLst>
          </p:cNvPr>
          <p:cNvSpPr>
            <a:spLocks noGrp="1"/>
          </p:cNvSpPr>
          <p:nvPr>
            <p:ph type="body" sz="quarter" idx="15"/>
          </p:nvPr>
        </p:nvSpPr>
        <p:spPr>
          <a:xfrm>
            <a:off x="0" y="308929"/>
            <a:ext cx="8181198" cy="757130"/>
          </a:xfrm>
        </p:spPr>
        <p:txBody>
          <a:bodyPr/>
          <a:lstStyle/>
          <a:p>
            <a:r>
              <a:rPr lang="en-US" dirty="0"/>
              <a:t>Welcome &amp; Introductions</a:t>
            </a:r>
          </a:p>
        </p:txBody>
      </p:sp>
    </p:spTree>
    <p:extLst>
      <p:ext uri="{BB962C8B-B14F-4D97-AF65-F5344CB8AC3E}">
        <p14:creationId xmlns:p14="http://schemas.microsoft.com/office/powerpoint/2010/main" val="744379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12CFF10-3D1C-0E4F-9CA3-08AC7D83C99B}"/>
              </a:ext>
            </a:extLst>
          </p:cNvPr>
          <p:cNvSpPr>
            <a:spLocks noGrp="1"/>
          </p:cNvSpPr>
          <p:nvPr>
            <p:ph type="body" sz="quarter" idx="16"/>
          </p:nvPr>
        </p:nvSpPr>
        <p:spPr>
          <a:xfrm>
            <a:off x="8754254" y="842387"/>
            <a:ext cx="291134" cy="1528783"/>
          </a:xfrm>
        </p:spPr>
        <p:txBody>
          <a:bodyPr/>
          <a:lstStyle/>
          <a:p>
            <a:endParaRPr lang="en-US" sz="100" dirty="0"/>
          </a:p>
        </p:txBody>
      </p:sp>
      <p:sp>
        <p:nvSpPr>
          <p:cNvPr id="4" name="Picture Placeholder 3">
            <a:extLst>
              <a:ext uri="{FF2B5EF4-FFF2-40B4-BE49-F238E27FC236}">
                <a16:creationId xmlns:a16="http://schemas.microsoft.com/office/drawing/2014/main" id="{8D669CB4-0B3E-A244-B975-9AE672F3E953}"/>
              </a:ext>
            </a:extLst>
          </p:cNvPr>
          <p:cNvSpPr>
            <a:spLocks noGrp="1"/>
          </p:cNvSpPr>
          <p:nvPr>
            <p:ph type="pic" sz="quarter" idx="19"/>
          </p:nvPr>
        </p:nvSpPr>
        <p:spPr>
          <a:xfrm>
            <a:off x="5857876" y="-187"/>
            <a:ext cx="6369804" cy="2667187"/>
          </a:xfrm>
        </p:spPr>
      </p:sp>
      <p:sp>
        <p:nvSpPr>
          <p:cNvPr id="5" name="Text Placeholder 4">
            <a:extLst>
              <a:ext uri="{FF2B5EF4-FFF2-40B4-BE49-F238E27FC236}">
                <a16:creationId xmlns:a16="http://schemas.microsoft.com/office/drawing/2014/main" id="{4E7452CF-4701-FE4E-84A6-B21665D89EA3}"/>
              </a:ext>
            </a:extLst>
          </p:cNvPr>
          <p:cNvSpPr>
            <a:spLocks noGrp="1"/>
          </p:cNvSpPr>
          <p:nvPr>
            <p:ph type="body" sz="quarter" idx="26"/>
          </p:nvPr>
        </p:nvSpPr>
        <p:spPr>
          <a:xfrm>
            <a:off x="159799" y="733660"/>
            <a:ext cx="7510508" cy="1244359"/>
          </a:xfrm>
        </p:spPr>
        <p:txBody>
          <a:bodyPr/>
          <a:lstStyle/>
          <a:p>
            <a:r>
              <a:rPr lang="en-US" sz="1800" b="1" dirty="0">
                <a:solidFill>
                  <a:schemeClr val="tx1"/>
                </a:solidFill>
              </a:rPr>
              <a:t>PID 20 was established February 12, 2019 for a 10-year term, expiring September 30, 2029.  The PID Assessment rate is $0.266 per $100 of assessed value.  The PID consist of approximately 243 acres of land.  PID Boundaries are from the East Curb of Riverside Drive to the Western Edge of Interstate Loop 820.</a:t>
            </a:r>
            <a:endParaRPr lang="en-US" sz="1800" dirty="0">
              <a:solidFill>
                <a:schemeClr val="tx1"/>
              </a:solidFill>
            </a:endParaRPr>
          </a:p>
        </p:txBody>
      </p:sp>
      <p:sp>
        <p:nvSpPr>
          <p:cNvPr id="2" name="Text Placeholder 1">
            <a:extLst>
              <a:ext uri="{FF2B5EF4-FFF2-40B4-BE49-F238E27FC236}">
                <a16:creationId xmlns:a16="http://schemas.microsoft.com/office/drawing/2014/main" id="{B9CF9304-5D73-734F-ABD2-368A0967C0EB}"/>
              </a:ext>
            </a:extLst>
          </p:cNvPr>
          <p:cNvSpPr>
            <a:spLocks noGrp="1"/>
          </p:cNvSpPr>
          <p:nvPr>
            <p:ph type="body" sz="quarter" idx="15"/>
          </p:nvPr>
        </p:nvSpPr>
        <p:spPr>
          <a:xfrm>
            <a:off x="0" y="308929"/>
            <a:ext cx="8181198" cy="424732"/>
          </a:xfrm>
        </p:spPr>
        <p:txBody>
          <a:bodyPr/>
          <a:lstStyle/>
          <a:p>
            <a:r>
              <a:rPr lang="en-US" sz="2400" dirty="0"/>
              <a:t>Where is PID 20?</a:t>
            </a:r>
          </a:p>
        </p:txBody>
      </p:sp>
      <p:pic>
        <p:nvPicPr>
          <p:cNvPr id="10" name="Picture 9" descr="A close up of a map&#10;&#10;Description automatically generated">
            <a:extLst>
              <a:ext uri="{FF2B5EF4-FFF2-40B4-BE49-F238E27FC236}">
                <a16:creationId xmlns:a16="http://schemas.microsoft.com/office/drawing/2014/main" id="{9A5F83C4-7473-4A9C-A9C9-6190E110F9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29718"/>
            <a:ext cx="10744200" cy="4720132"/>
          </a:xfrm>
          <a:prstGeom prst="rect">
            <a:avLst/>
          </a:prstGeom>
        </p:spPr>
      </p:pic>
    </p:spTree>
    <p:extLst>
      <p:ext uri="{BB962C8B-B14F-4D97-AF65-F5344CB8AC3E}">
        <p14:creationId xmlns:p14="http://schemas.microsoft.com/office/powerpoint/2010/main" val="20159813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523530" y="328134"/>
            <a:ext cx="9499011" cy="757130"/>
          </a:xfrm>
        </p:spPr>
        <p:txBody>
          <a:bodyPr/>
          <a:lstStyle/>
          <a:p>
            <a:r>
              <a:rPr lang="en-US" dirty="0"/>
              <a:t>Guest Speakers</a:t>
            </a:r>
          </a:p>
        </p:txBody>
      </p:sp>
      <p:sp>
        <p:nvSpPr>
          <p:cNvPr id="3" name="Text Placeholder 2"/>
          <p:cNvSpPr>
            <a:spLocks noGrp="1"/>
          </p:cNvSpPr>
          <p:nvPr>
            <p:ph type="body" sz="quarter" idx="16"/>
          </p:nvPr>
        </p:nvSpPr>
        <p:spPr>
          <a:xfrm>
            <a:off x="1873268" y="842388"/>
            <a:ext cx="6607344" cy="661720"/>
          </a:xfrm>
        </p:spPr>
        <p:txBody>
          <a:bodyPr/>
          <a:lstStyle/>
          <a:p>
            <a:r>
              <a:rPr lang="en-US" dirty="0"/>
              <a:t>PID 20 Annual Meeting</a:t>
            </a:r>
          </a:p>
        </p:txBody>
      </p:sp>
      <p:sp>
        <p:nvSpPr>
          <p:cNvPr id="4" name="Text Placeholder 3"/>
          <p:cNvSpPr>
            <a:spLocks noGrp="1"/>
          </p:cNvSpPr>
          <p:nvPr>
            <p:ph type="body" sz="quarter" idx="26"/>
          </p:nvPr>
        </p:nvSpPr>
        <p:spPr>
          <a:xfrm>
            <a:off x="523530" y="2016328"/>
            <a:ext cx="9770843" cy="1972848"/>
          </a:xfrm>
        </p:spPr>
        <p:txBody>
          <a:bodyPr/>
          <a:lstStyle/>
          <a:p>
            <a:r>
              <a:rPr lang="en-US" dirty="0">
                <a:solidFill>
                  <a:schemeClr val="bg2">
                    <a:lumMod val="25000"/>
                  </a:schemeClr>
                </a:solidFill>
              </a:rPr>
              <a:t>Barry Smith</a:t>
            </a:r>
          </a:p>
          <a:p>
            <a:r>
              <a:rPr lang="en-US" dirty="0">
                <a:solidFill>
                  <a:schemeClr val="bg2">
                    <a:lumMod val="25000"/>
                  </a:schemeClr>
                </a:solidFill>
              </a:rPr>
              <a:t>PID 20 Advisory Board Member</a:t>
            </a:r>
          </a:p>
          <a:p>
            <a:endParaRPr lang="en-US" dirty="0"/>
          </a:p>
          <a:p>
            <a:r>
              <a:rPr lang="en-US" sz="1800" dirty="0">
                <a:solidFill>
                  <a:schemeClr val="tx1"/>
                </a:solidFill>
              </a:rPr>
              <a:t>Barry has been a member of the PID 20 Advisory Board since January 2020.  He owns several businesses within the PID.</a:t>
            </a:r>
          </a:p>
        </p:txBody>
      </p:sp>
      <p:pic>
        <p:nvPicPr>
          <p:cNvPr id="6" name="Picture 5">
            <a:extLst>
              <a:ext uri="{FF2B5EF4-FFF2-40B4-BE49-F238E27FC236}">
                <a16:creationId xmlns:a16="http://schemas.microsoft.com/office/drawing/2014/main" id="{04B3CADF-6A7F-44B4-97F0-F9386F5C82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313" y="4722919"/>
            <a:ext cx="4272075" cy="1473433"/>
          </a:xfrm>
          <a:prstGeom prst="rect">
            <a:avLst/>
          </a:prstGeom>
        </p:spPr>
      </p:pic>
    </p:spTree>
    <p:extLst>
      <p:ext uri="{BB962C8B-B14F-4D97-AF65-F5344CB8AC3E}">
        <p14:creationId xmlns:p14="http://schemas.microsoft.com/office/powerpoint/2010/main" val="9282317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523530" y="328134"/>
            <a:ext cx="9499011" cy="757130"/>
          </a:xfrm>
        </p:spPr>
        <p:txBody>
          <a:bodyPr/>
          <a:lstStyle/>
          <a:p>
            <a:r>
              <a:rPr lang="en-US" dirty="0"/>
              <a:t>Guest Speakers</a:t>
            </a:r>
          </a:p>
        </p:txBody>
      </p:sp>
      <p:sp>
        <p:nvSpPr>
          <p:cNvPr id="3" name="Text Placeholder 2"/>
          <p:cNvSpPr>
            <a:spLocks noGrp="1"/>
          </p:cNvSpPr>
          <p:nvPr>
            <p:ph type="body" sz="quarter" idx="16"/>
          </p:nvPr>
        </p:nvSpPr>
        <p:spPr>
          <a:xfrm>
            <a:off x="1873268" y="842388"/>
            <a:ext cx="6607344" cy="661720"/>
          </a:xfrm>
        </p:spPr>
        <p:txBody>
          <a:bodyPr/>
          <a:lstStyle/>
          <a:p>
            <a:r>
              <a:rPr lang="en-US" dirty="0"/>
              <a:t>PID 20 Annual Meeting</a:t>
            </a:r>
          </a:p>
        </p:txBody>
      </p:sp>
      <p:sp>
        <p:nvSpPr>
          <p:cNvPr id="4" name="Text Placeholder 3"/>
          <p:cNvSpPr>
            <a:spLocks noGrp="1"/>
          </p:cNvSpPr>
          <p:nvPr>
            <p:ph type="body" sz="quarter" idx="26"/>
          </p:nvPr>
        </p:nvSpPr>
        <p:spPr>
          <a:xfrm rot="10800000" flipV="1">
            <a:off x="781223" y="1782035"/>
            <a:ext cx="9143999" cy="4261679"/>
          </a:xfrm>
        </p:spPr>
        <p:txBody>
          <a:bodyPr/>
          <a:lstStyle/>
          <a:p>
            <a:pPr>
              <a:lnSpc>
                <a:spcPct val="150000"/>
              </a:lnSpc>
            </a:pPr>
            <a:r>
              <a:rPr lang="en-US" sz="1800" dirty="0" smtClean="0">
                <a:solidFill>
                  <a:schemeClr val="tx1"/>
                </a:solidFill>
              </a:rPr>
              <a:t>Since </a:t>
            </a:r>
            <a:r>
              <a:rPr lang="en-US" sz="1800" dirty="0">
                <a:solidFill>
                  <a:schemeClr val="tx1"/>
                </a:solidFill>
              </a:rPr>
              <a:t>the PID launched with security patrols on Valentine’s Day 2020, we can measure success by three important metrics</a:t>
            </a:r>
            <a:r>
              <a:rPr lang="en-US" sz="1800" dirty="0" smtClean="0">
                <a:solidFill>
                  <a:schemeClr val="tx1"/>
                </a:solidFill>
              </a:rPr>
              <a:t>:</a:t>
            </a:r>
          </a:p>
          <a:p>
            <a:pPr marL="285750" indent="-285750">
              <a:lnSpc>
                <a:spcPct val="150000"/>
              </a:lnSpc>
              <a:buFont typeface="Arial" panose="020B0604020202020204" pitchFamily="34" charset="0"/>
              <a:buChar char="•"/>
            </a:pPr>
            <a:r>
              <a:rPr lang="en-US" sz="1800" dirty="0" smtClean="0">
                <a:solidFill>
                  <a:schemeClr val="tx1"/>
                </a:solidFill>
              </a:rPr>
              <a:t>We </a:t>
            </a:r>
            <a:r>
              <a:rPr lang="en-US" sz="1800" dirty="0">
                <a:solidFill>
                  <a:schemeClr val="tx1"/>
                </a:solidFill>
              </a:rPr>
              <a:t>have achieved a substantial and obvious reduction in vagrants and transients.</a:t>
            </a:r>
          </a:p>
          <a:p>
            <a:pPr marL="285750" indent="-285750">
              <a:lnSpc>
                <a:spcPct val="150000"/>
              </a:lnSpc>
              <a:buFont typeface="Arial" panose="020B0604020202020204" pitchFamily="34" charset="0"/>
              <a:buChar char="•"/>
            </a:pPr>
            <a:r>
              <a:rPr lang="en-US" sz="1800" dirty="0" smtClean="0">
                <a:solidFill>
                  <a:schemeClr val="tx1"/>
                </a:solidFill>
              </a:rPr>
              <a:t>The </a:t>
            </a:r>
            <a:r>
              <a:rPr lang="en-US" sz="1800" dirty="0">
                <a:solidFill>
                  <a:schemeClr val="tx1"/>
                </a:solidFill>
              </a:rPr>
              <a:t>2020 crime rate dropped by nearly 30%, while the city as a whole saw a 2.8% drop.</a:t>
            </a:r>
          </a:p>
          <a:p>
            <a:pPr marL="285750" indent="-285750">
              <a:lnSpc>
                <a:spcPct val="150000"/>
              </a:lnSpc>
              <a:buFont typeface="Arial" panose="020B0604020202020204" pitchFamily="34" charset="0"/>
              <a:buChar char="•"/>
            </a:pPr>
            <a:r>
              <a:rPr lang="en-US" sz="1800" dirty="0" smtClean="0">
                <a:solidFill>
                  <a:schemeClr val="tx1"/>
                </a:solidFill>
              </a:rPr>
              <a:t>We </a:t>
            </a:r>
            <a:r>
              <a:rPr lang="en-US" sz="1800" dirty="0">
                <a:solidFill>
                  <a:schemeClr val="tx1"/>
                </a:solidFill>
              </a:rPr>
              <a:t>saw a dozen new businesses open in the last year, including a new 10,000 SF health clinic for seniors, a new hardware store, and Lady and the Pit Barbeque, which was just featured in Fort Worth Magazine. </a:t>
            </a:r>
            <a:endParaRPr lang="en-US" dirty="0"/>
          </a:p>
          <a:p>
            <a:pPr marL="342900" indent="-342900">
              <a:buFont typeface="Arial" panose="020B0604020202020204" pitchFamily="34" charset="0"/>
              <a:buChar char="•"/>
            </a:pPr>
            <a:endParaRPr lang="en-US" dirty="0"/>
          </a:p>
        </p:txBody>
      </p:sp>
      <p:pic>
        <p:nvPicPr>
          <p:cNvPr id="5" name="Picture 4">
            <a:extLst>
              <a:ext uri="{FF2B5EF4-FFF2-40B4-BE49-F238E27FC236}">
                <a16:creationId xmlns:a16="http://schemas.microsoft.com/office/drawing/2014/main" id="{04B3CADF-6A7F-44B4-97F0-F9386F5C82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494714"/>
            <a:ext cx="4181302" cy="1396538"/>
          </a:xfrm>
          <a:prstGeom prst="rect">
            <a:avLst/>
          </a:prstGeom>
        </p:spPr>
      </p:pic>
    </p:spTree>
    <p:extLst>
      <p:ext uri="{BB962C8B-B14F-4D97-AF65-F5344CB8AC3E}">
        <p14:creationId xmlns:p14="http://schemas.microsoft.com/office/powerpoint/2010/main" val="1735445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PT-general-corp-template-wide" id="{5D619BA4-DBA2-9D49-AF18-F3E703512BC2}" vid="{688DE80B-E5A6-C544-8B09-D05422A90E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7663FE3551C224F82AE0C9614B923A6" ma:contentTypeVersion="9" ma:contentTypeDescription="Create a new document." ma:contentTypeScope="" ma:versionID="bf31405739e63aec5ad3a225cb28bef7">
  <xsd:schema xmlns:xsd="http://www.w3.org/2001/XMLSchema" xmlns:xs="http://www.w3.org/2001/XMLSchema" xmlns:p="http://schemas.microsoft.com/office/2006/metadata/properties" xmlns:ns2="471f7690-513c-4076-b9e7-0816341288c6" xmlns:ns3="a888dfa7-ab17-4882-b998-c994e2f17afb" targetNamespace="http://schemas.microsoft.com/office/2006/metadata/properties" ma:root="true" ma:fieldsID="3c4f2dac53aac60039c7fc98bc09494e" ns2:_="" ns3:_="">
    <xsd:import namespace="471f7690-513c-4076-b9e7-0816341288c6"/>
    <xsd:import namespace="a888dfa7-ab17-4882-b998-c994e2f17af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71f7690-513c-4076-b9e7-0816341288c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888dfa7-ab17-4882-b998-c994e2f17afb"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1006060-F248-4B03-B38F-E7F35D5F273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71f7690-513c-4076-b9e7-0816341288c6"/>
    <ds:schemaRef ds:uri="a888dfa7-ab17-4882-b998-c994e2f17af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C99CB1A-2525-4A27-A8AD-1C124EA45E13}">
  <ds:schemaRefs>
    <ds:schemaRef ds:uri="http://schemas.microsoft.com/office/infopath/2007/PartnerControls"/>
    <ds:schemaRef ds:uri="471f7690-513c-4076-b9e7-0816341288c6"/>
    <ds:schemaRef ds:uri="http://purl.org/dc/elements/1.1/"/>
    <ds:schemaRef ds:uri="http://schemas.microsoft.com/office/2006/metadata/properties"/>
    <ds:schemaRef ds:uri="http://purl.org/dc/terms/"/>
    <ds:schemaRef ds:uri="a888dfa7-ab17-4882-b998-c994e2f17afb"/>
    <ds:schemaRef ds:uri="http://schemas.microsoft.com/office/2006/documentManagement/types"/>
    <ds:schemaRef ds:uri="http://purl.org/dc/dcmitype/"/>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60233018-715F-4F9B-BE20-47A5F1581F7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2019-PPT-general-corp-template-wide</Template>
  <TotalTime>871</TotalTime>
  <Words>1062</Words>
  <Application>Microsoft Office PowerPoint</Application>
  <PresentationFormat>Widescreen</PresentationFormat>
  <Paragraphs>184</Paragraphs>
  <Slides>22</Slides>
  <Notes>9</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22</vt:i4>
      </vt:variant>
    </vt:vector>
  </HeadingPairs>
  <TitlesOfParts>
    <vt:vector size="28" baseType="lpstr">
      <vt:lpstr>Arial</vt:lpstr>
      <vt:lpstr>Calibri</vt:lpstr>
      <vt:lpstr>Rage Italic</vt:lpstr>
      <vt:lpstr>Times New Roman</vt:lpstr>
      <vt:lpstr>Office Theme</vt:lpstr>
      <vt:lpstr>Worksheet</vt:lpstr>
      <vt:lpstr>East Lancaster Public Improvement District 20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Jeremy Mayes</dc:creator>
  <cp:lastModifiedBy>Robin Willits</cp:lastModifiedBy>
  <cp:revision>77</cp:revision>
  <cp:lastPrinted>2020-08-05T19:34:41Z</cp:lastPrinted>
  <dcterms:created xsi:type="dcterms:W3CDTF">2020-03-23T17:45:52Z</dcterms:created>
  <dcterms:modified xsi:type="dcterms:W3CDTF">2021-08-04T20:16:15Z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0x010100F7663FE3551C224F82AE0C9614B923A6</vt:lpwstr>
  </property>
</Properties>
</file>